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99" r:id="rId2"/>
    <p:sldId id="317" r:id="rId3"/>
    <p:sldId id="319" r:id="rId4"/>
    <p:sldId id="324" r:id="rId5"/>
    <p:sldId id="313" r:id="rId6"/>
    <p:sldId id="334" r:id="rId7"/>
    <p:sldId id="335" r:id="rId8"/>
    <p:sldId id="336" r:id="rId9"/>
    <p:sldId id="337" r:id="rId10"/>
    <p:sldId id="338" r:id="rId11"/>
    <p:sldId id="314" r:id="rId12"/>
    <p:sldId id="342" r:id="rId13"/>
    <p:sldId id="325" r:id="rId14"/>
    <p:sldId id="284" r:id="rId15"/>
    <p:sldId id="273" r:id="rId16"/>
    <p:sldId id="310" r:id="rId17"/>
    <p:sldId id="311" r:id="rId18"/>
    <p:sldId id="332" r:id="rId19"/>
    <p:sldId id="339" r:id="rId20"/>
    <p:sldId id="340" r:id="rId21"/>
    <p:sldId id="341" r:id="rId22"/>
    <p:sldId id="302" r:id="rId23"/>
    <p:sldId id="312" r:id="rId24"/>
    <p:sldId id="286" r:id="rId25"/>
    <p:sldId id="292" r:id="rId26"/>
    <p:sldId id="288" r:id="rId27"/>
    <p:sldId id="283" r:id="rId28"/>
    <p:sldId id="289" r:id="rId29"/>
    <p:sldId id="290" r:id="rId30"/>
    <p:sldId id="316" r:id="rId31"/>
    <p:sldId id="315" r:id="rId32"/>
    <p:sldId id="320" r:id="rId33"/>
    <p:sldId id="321" r:id="rId34"/>
    <p:sldId id="322" r:id="rId35"/>
    <p:sldId id="323" r:id="rId36"/>
    <p:sldId id="326" r:id="rId37"/>
    <p:sldId id="343" r:id="rId38"/>
    <p:sldId id="327" r:id="rId39"/>
    <p:sldId id="333" r:id="rId40"/>
    <p:sldId id="328" r:id="rId41"/>
    <p:sldId id="329" r:id="rId42"/>
    <p:sldId id="330" r:id="rId43"/>
    <p:sldId id="331" r:id="rId44"/>
    <p:sldId id="265" r:id="rId45"/>
  </p:sldIdLst>
  <p:sldSz cx="12192000" cy="6858000"/>
  <p:notesSz cx="7023100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05" autoAdjust="0"/>
    <p:restoredTop sz="96433" autoAdjust="0"/>
  </p:normalViewPr>
  <p:slideViewPr>
    <p:cSldViewPr snapToGrid="0">
      <p:cViewPr>
        <p:scale>
          <a:sx n="100" d="100"/>
          <a:sy n="100" d="100"/>
        </p:scale>
        <p:origin x="1286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004"/>
    </p:cViewPr>
  </p:sorterViewPr>
  <p:notesViewPr>
    <p:cSldViewPr snapToGrid="0">
      <p:cViewPr varScale="1">
        <p:scale>
          <a:sx n="90" d="100"/>
          <a:sy n="90" d="100"/>
        </p:scale>
        <p:origin x="283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97B73B6-2263-4E30-891B-87B725EA7A4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B0EF487-70A8-42F5-8494-2ED92C1DD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92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3C0EB19-9EC2-4E1F-990E-BA334FA4A4F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177B8984-C7CD-4D51-91C1-09C2505A74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02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B8984-C7CD-4D51-91C1-09C2505A74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0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B8984-C7CD-4D51-91C1-09C2505A74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51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2C3A0-9816-45EB-B10F-B26791D010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65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B8984-C7CD-4D51-91C1-09C2505A747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72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99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1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52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15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09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09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448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3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60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267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30CD9-3FA0-42E7-96B4-F6DA1936E617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132AA1-7211-44E6-834D-DB05598D6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69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mesh.brown.edu/calibra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asa-jira.web.boeing.com/browse/LIVPLN-765" TargetMode="External"/><Relationship Id="rId13" Type="http://schemas.openxmlformats.org/officeDocument/2006/relationships/hyperlink" Target="https://casa-jira.web.boeing.com/browse/LIVPLN-736" TargetMode="External"/><Relationship Id="rId18" Type="http://schemas.openxmlformats.org/officeDocument/2006/relationships/image" Target="../media/image21.emf"/><Relationship Id="rId3" Type="http://schemas.openxmlformats.org/officeDocument/2006/relationships/hyperlink" Target="https://casa-jira.web.boeing.com/browse/LIVPLN-834" TargetMode="External"/><Relationship Id="rId7" Type="http://schemas.openxmlformats.org/officeDocument/2006/relationships/hyperlink" Target="https://casa-jira.web.boeing.com/browse/LIVPLN-755" TargetMode="External"/><Relationship Id="rId12" Type="http://schemas.openxmlformats.org/officeDocument/2006/relationships/hyperlink" Target="https://casa-jira.web.boeing.com/browse/LIVPLN-854" TargetMode="External"/><Relationship Id="rId17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6" Type="http://schemas.openxmlformats.org/officeDocument/2006/relationships/hyperlink" Target="https://casa-jira.web.boeing.com/browse/LIVPLN-852" TargetMode="External"/><Relationship Id="rId11" Type="http://schemas.openxmlformats.org/officeDocument/2006/relationships/hyperlink" Target="https://casa-jira.web.boeing.com/browse/LIVPLN-850" TargetMode="External"/><Relationship Id="rId5" Type="http://schemas.openxmlformats.org/officeDocument/2006/relationships/hyperlink" Target="https://casa-jira.web.boeing.com/browse/LIVPLN-851" TargetMode="External"/><Relationship Id="rId15" Type="http://schemas.openxmlformats.org/officeDocument/2006/relationships/hyperlink" Target="https://casa-jira.web.boeing.com/browse/LIVPLN-830" TargetMode="External"/><Relationship Id="rId10" Type="http://schemas.openxmlformats.org/officeDocument/2006/relationships/hyperlink" Target="https://casa-jira.web.boeing.com/browse/LIVPLN-766" TargetMode="External"/><Relationship Id="rId4" Type="http://schemas.openxmlformats.org/officeDocument/2006/relationships/hyperlink" Target="https://casa-jira.web.boeing.com/browse/LIVPLN-760" TargetMode="External"/><Relationship Id="rId9" Type="http://schemas.openxmlformats.org/officeDocument/2006/relationships/hyperlink" Target="https://casa-jira.web.boeing.com/browse/LIVPLN-763" TargetMode="External"/><Relationship Id="rId14" Type="http://schemas.openxmlformats.org/officeDocument/2006/relationships/hyperlink" Target="https://casa-jira.web.boeing.com/browse/LIVPLN-83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Excel_Worksheet2.xlsx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products/poe-ha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0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2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Live Metrology: Boeing Salt Lake System Integration Lab</a:t>
            </a:r>
            <a:endParaRPr lang="en-US" sz="3600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236220" y="1838877"/>
            <a:ext cx="11117580" cy="460904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High Level Requirement</a:t>
            </a:r>
          </a:p>
          <a:p>
            <a:pPr lvl="1"/>
            <a:r>
              <a:rPr lang="en-US" dirty="0" smtClean="0"/>
              <a:t>Long-range: Generate 3D point cloud of H-stab in </a:t>
            </a:r>
            <a:br>
              <a:rPr lang="en-US" dirty="0" smtClean="0"/>
            </a:br>
            <a:r>
              <a:rPr lang="en-US" dirty="0" smtClean="0"/>
              <a:t>less than 5 minutes to 3 thou accuracy</a:t>
            </a:r>
          </a:p>
          <a:p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Hierarchical Sensor Configuration</a:t>
            </a:r>
          </a:p>
          <a:p>
            <a:pPr lvl="2"/>
            <a:r>
              <a:rPr lang="en-US" dirty="0" smtClean="0"/>
              <a:t>Low resolution: time-of-flight sensors provide contextual info</a:t>
            </a:r>
          </a:p>
          <a:p>
            <a:pPr lvl="2"/>
            <a:r>
              <a:rPr lang="en-US" dirty="0" smtClean="0"/>
              <a:t>Medium resolution: static large FOV cameras and projectors</a:t>
            </a:r>
          </a:p>
          <a:p>
            <a:pPr lvl="2"/>
            <a:r>
              <a:rPr lang="en-US" dirty="0" smtClean="0"/>
              <a:t>High resolution: Dynamic scanning sensors</a:t>
            </a:r>
          </a:p>
          <a:p>
            <a:pPr lvl="1"/>
            <a:r>
              <a:rPr lang="en-US" dirty="0" smtClean="0"/>
              <a:t>Technologies</a:t>
            </a:r>
          </a:p>
          <a:p>
            <a:pPr lvl="2"/>
            <a:r>
              <a:rPr lang="en-US" dirty="0" smtClean="0"/>
              <a:t>Polarized light</a:t>
            </a:r>
          </a:p>
          <a:p>
            <a:pPr lvl="2"/>
            <a:r>
              <a:rPr lang="en-US" dirty="0" smtClean="0"/>
              <a:t>Structured light</a:t>
            </a:r>
          </a:p>
          <a:p>
            <a:pPr lvl="3"/>
            <a:r>
              <a:rPr lang="en-US" dirty="0" smtClean="0"/>
              <a:t>Texture to increase correspondences</a:t>
            </a:r>
          </a:p>
          <a:p>
            <a:pPr lvl="3"/>
            <a:r>
              <a:rPr lang="en-US" dirty="0" smtClean="0"/>
              <a:t>Encoding to limit search</a:t>
            </a:r>
          </a:p>
          <a:p>
            <a:pPr lvl="2"/>
            <a:r>
              <a:rPr lang="en-US" dirty="0" smtClean="0"/>
              <a:t>Stereo + depth (Time of flight)</a:t>
            </a:r>
          </a:p>
          <a:p>
            <a:pPr lvl="2"/>
            <a:r>
              <a:rPr lang="en-US" dirty="0" smtClean="0"/>
              <a:t>Shape from Shading</a:t>
            </a:r>
          </a:p>
          <a:p>
            <a:pPr lvl="3"/>
            <a:r>
              <a:rPr lang="en-US" dirty="0" smtClean="0"/>
              <a:t>Surface derivatives and continuity</a:t>
            </a:r>
          </a:p>
          <a:p>
            <a:pPr lvl="1"/>
            <a:r>
              <a:rPr lang="en-US" dirty="0" smtClean="0"/>
              <a:t>Global coordinate system</a:t>
            </a:r>
          </a:p>
          <a:p>
            <a:pPr lvl="2"/>
            <a:r>
              <a:rPr lang="en-US" dirty="0" smtClean="0"/>
              <a:t>Highly accurate calibration </a:t>
            </a:r>
            <a:br>
              <a:rPr lang="en-US" dirty="0" smtClean="0"/>
            </a:br>
            <a:r>
              <a:rPr lang="en-US" dirty="0" smtClean="0"/>
              <a:t>process is critical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25171"/>
          <a:stretch/>
        </p:blipFill>
        <p:spPr>
          <a:xfrm>
            <a:off x="5058321" y="4111680"/>
            <a:ext cx="7133679" cy="2668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386" y="1261863"/>
            <a:ext cx="5442414" cy="276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533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Mobile cart 3DU process 09/20/2018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9600"/>
            <a:ext cx="10515600" cy="5918200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cart into place such that Acuity reading is ~4.27m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Sensor Capture App to verify we’re viewing a feature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Focus cameras: Run </a:t>
            </a:r>
            <a:r>
              <a:rPr lang="en-US" b="1" dirty="0" smtClean="0"/>
              <a:t>Scanning/</a:t>
            </a:r>
            <a:r>
              <a:rPr lang="en-US" b="1" dirty="0" err="1" smtClean="0"/>
              <a:t>SelectOptimalFocusState.wsx</a:t>
            </a:r>
            <a:r>
              <a:rPr lang="en-US" dirty="0" smtClean="0"/>
              <a:t> workflow to “auto-focus” the cameras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Visual verification of crisp images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 smtClean="0"/>
              <a:t>Focus projectors: Run </a:t>
            </a:r>
            <a:r>
              <a:rPr lang="en-US" b="1" strike="sngStrike" dirty="0" err="1" smtClean="0"/>
              <a:t>SelectProjectorFocusState.wsx</a:t>
            </a:r>
            <a:r>
              <a:rPr lang="en-US" strike="sngStrike" dirty="0" smtClean="0"/>
              <a:t> workflow at different manual rail positions</a:t>
            </a:r>
          </a:p>
          <a:p>
            <a:pPr lvl="1"/>
            <a:r>
              <a:rPr lang="en-US" strike="sngStrike" dirty="0" smtClean="0"/>
              <a:t>Apply </a:t>
            </a:r>
            <a:r>
              <a:rPr lang="en-US" strike="sngStrike" dirty="0" err="1" smtClean="0"/>
              <a:t>tickmarks</a:t>
            </a:r>
            <a:r>
              <a:rPr lang="en-US" strike="sngStrike" dirty="0" smtClean="0"/>
              <a:t> to projector rails.  At each </a:t>
            </a:r>
            <a:r>
              <a:rPr lang="en-US" strike="sngStrike" dirty="0" err="1" smtClean="0"/>
              <a:t>tickmark</a:t>
            </a:r>
            <a:r>
              <a:rPr lang="en-US" strike="sngStrike" dirty="0" smtClean="0"/>
              <a:t>, manually enter the rail position into the workflow and click capture button.  A metric will be reported out for this rail position.  When complete, the workflow will post the optimal rail position, which corresponds to the lowest focus metric value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</a:t>
            </a:r>
            <a:r>
              <a:rPr lang="en-US" dirty="0"/>
              <a:t>off Acuity laser dot (currently </a:t>
            </a:r>
            <a:r>
              <a:rPr lang="en-US" dirty="0" smtClean="0"/>
              <a:t>manual via the button on the sensor)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Run 3DU collection and reconstruction from </a:t>
            </a:r>
            <a:r>
              <a:rPr lang="en-AU" dirty="0"/>
              <a:t>C:\Program Files\csiro.au\workspace-boeingmetrology-vs2013\bin</a:t>
            </a:r>
            <a:endParaRPr lang="en-US" dirty="0" smtClean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Configuration file: Mobile Cart.xml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Parameters to optimize include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Projector intensity (0-1)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Analog gain (1-6)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Exposure time (80,000 – 200,000)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Black/white thresholds (0 / 40)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Things to look for: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Number of correspondences (number of points in cloud) to be as large as possible (&gt;600,000)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dirty="0" smtClean="0"/>
              <a:t>If scanning something flat, the variance in Z to be as small as possible (we need to drive down noise in the Z-direction) (currently manual with </a:t>
            </a:r>
            <a:r>
              <a:rPr lang="en-US" dirty="0" err="1" smtClean="0"/>
              <a:t>cloudcompare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4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Projector Focus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905067" cy="4351338"/>
          </a:xfrm>
        </p:spPr>
        <p:txBody>
          <a:bodyPr/>
          <a:lstStyle/>
          <a:p>
            <a:r>
              <a:rPr lang="en-US" dirty="0" smtClean="0"/>
              <a:t>Given extrinsics between the scanning camera and the world, and the registered h-stab mesh in the world, determine the optimal focus state (rail position) for the projectors</a:t>
            </a:r>
          </a:p>
          <a:p>
            <a:r>
              <a:rPr lang="en-US" dirty="0" smtClean="0"/>
              <a:t>Software to auto-determine optimal focus </a:t>
            </a:r>
          </a:p>
          <a:p>
            <a:r>
              <a:rPr lang="en-US" dirty="0" smtClean="0"/>
              <a:t>Extrinsics between projector and scanning </a:t>
            </a:r>
            <a:br>
              <a:rPr lang="en-US" dirty="0" smtClean="0"/>
            </a:br>
            <a:r>
              <a:rPr lang="en-US" dirty="0" smtClean="0"/>
              <a:t>cameras at rail end positions</a:t>
            </a:r>
          </a:p>
          <a:p>
            <a:r>
              <a:rPr lang="en-US" dirty="0" smtClean="0"/>
              <a:t>Fixed focus distance of projectors</a:t>
            </a:r>
          </a:p>
          <a:p>
            <a:endParaRPr lang="en-US" dirty="0"/>
          </a:p>
        </p:txBody>
      </p:sp>
      <p:pic>
        <p:nvPicPr>
          <p:cNvPr id="4098" name="Picture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865036"/>
            <a:ext cx="4888800" cy="3659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33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Projector </a:t>
            </a:r>
            <a:r>
              <a:rPr lang="en-US" dirty="0" err="1" smtClean="0"/>
              <a:t>extrinsics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220" y="0"/>
            <a:ext cx="4500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58117" y="833480"/>
            <a:ext cx="26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Existing </a:t>
            </a:r>
            <a:r>
              <a:rPr lang="en-US" dirty="0" err="1" smtClean="0">
                <a:solidFill>
                  <a:srgbClr val="FF0000"/>
                </a:solidFill>
              </a:rPr>
              <a:t>ChAruco</a:t>
            </a:r>
            <a:r>
              <a:rPr lang="en-US" dirty="0" smtClean="0">
                <a:solidFill>
                  <a:srgbClr val="FF0000"/>
                </a:solidFill>
              </a:rPr>
              <a:t> detection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7456100" y="1018146"/>
            <a:ext cx="409358" cy="419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70383" y="1776395"/>
            <a:ext cx="136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3DU output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912585" y="1499895"/>
            <a:ext cx="1007384" cy="4639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912585" y="1974377"/>
            <a:ext cx="1009519" cy="509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35155" y="3326990"/>
            <a:ext cx="4212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Excerpt from source </a:t>
            </a:r>
            <a:r>
              <a:rPr lang="en-US" dirty="0">
                <a:solidFill>
                  <a:srgbClr val="FF0000"/>
                </a:solidFill>
              </a:rPr>
              <a:t>code Application.cpp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void Application::calibrate(void)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912585" y="3123033"/>
            <a:ext cx="888137" cy="460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912585" y="3584199"/>
            <a:ext cx="1009519" cy="4611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7515978" y="4256411"/>
            <a:ext cx="4168921" cy="2451886"/>
          </a:xfrm>
          <a:custGeom>
            <a:avLst/>
            <a:gdLst>
              <a:gd name="connsiteX0" fmla="*/ 4168921 w 4168921"/>
              <a:gd name="connsiteY0" fmla="*/ 0 h 2451886"/>
              <a:gd name="connsiteX1" fmla="*/ 4031357 w 4168921"/>
              <a:gd name="connsiteY1" fmla="*/ 24276 h 2451886"/>
              <a:gd name="connsiteX2" fmla="*/ 3998988 w 4168921"/>
              <a:gd name="connsiteY2" fmla="*/ 32368 h 2451886"/>
              <a:gd name="connsiteX3" fmla="*/ 3926160 w 4168921"/>
              <a:gd name="connsiteY3" fmla="*/ 40460 h 2451886"/>
              <a:gd name="connsiteX4" fmla="*/ 3869516 w 4168921"/>
              <a:gd name="connsiteY4" fmla="*/ 48552 h 2451886"/>
              <a:gd name="connsiteX5" fmla="*/ 3804780 w 4168921"/>
              <a:gd name="connsiteY5" fmla="*/ 56644 h 2451886"/>
              <a:gd name="connsiteX6" fmla="*/ 3408270 w 4168921"/>
              <a:gd name="connsiteY6" fmla="*/ 48552 h 2451886"/>
              <a:gd name="connsiteX7" fmla="*/ 3254521 w 4168921"/>
              <a:gd name="connsiteY7" fmla="*/ 32368 h 2451886"/>
              <a:gd name="connsiteX8" fmla="*/ 3141233 w 4168921"/>
              <a:gd name="connsiteY8" fmla="*/ 16184 h 2451886"/>
              <a:gd name="connsiteX9" fmla="*/ 3116957 w 4168921"/>
              <a:gd name="connsiteY9" fmla="*/ 8092 h 2451886"/>
              <a:gd name="connsiteX10" fmla="*/ 2922748 w 4168921"/>
              <a:gd name="connsiteY10" fmla="*/ 16184 h 2451886"/>
              <a:gd name="connsiteX11" fmla="*/ 2817551 w 4168921"/>
              <a:gd name="connsiteY11" fmla="*/ 32368 h 2451886"/>
              <a:gd name="connsiteX12" fmla="*/ 2526238 w 4168921"/>
              <a:gd name="connsiteY12" fmla="*/ 48552 h 2451886"/>
              <a:gd name="connsiteX13" fmla="*/ 2388673 w 4168921"/>
              <a:gd name="connsiteY13" fmla="*/ 56644 h 2451886"/>
              <a:gd name="connsiteX14" fmla="*/ 1304341 w 4168921"/>
              <a:gd name="connsiteY14" fmla="*/ 64736 h 2451886"/>
              <a:gd name="connsiteX15" fmla="*/ 1280064 w 4168921"/>
              <a:gd name="connsiteY15" fmla="*/ 72828 h 2451886"/>
              <a:gd name="connsiteX16" fmla="*/ 1110132 w 4168921"/>
              <a:gd name="connsiteY16" fmla="*/ 89012 h 2451886"/>
              <a:gd name="connsiteX17" fmla="*/ 891647 w 4168921"/>
              <a:gd name="connsiteY17" fmla="*/ 89012 h 2451886"/>
              <a:gd name="connsiteX18" fmla="*/ 495137 w 4168921"/>
              <a:gd name="connsiteY18" fmla="*/ 80920 h 2451886"/>
              <a:gd name="connsiteX19" fmla="*/ 398033 w 4168921"/>
              <a:gd name="connsiteY19" fmla="*/ 72828 h 2451886"/>
              <a:gd name="connsiteX20" fmla="*/ 365664 w 4168921"/>
              <a:gd name="connsiteY20" fmla="*/ 64736 h 2451886"/>
              <a:gd name="connsiteX21" fmla="*/ 309020 w 4168921"/>
              <a:gd name="connsiteY21" fmla="*/ 56644 h 2451886"/>
              <a:gd name="connsiteX22" fmla="*/ 171456 w 4168921"/>
              <a:gd name="connsiteY22" fmla="*/ 32368 h 2451886"/>
              <a:gd name="connsiteX23" fmla="*/ 9615 w 4168921"/>
              <a:gd name="connsiteY23" fmla="*/ 40460 h 2451886"/>
              <a:gd name="connsiteX24" fmla="*/ 25799 w 4168921"/>
              <a:gd name="connsiteY24" fmla="*/ 137564 h 2451886"/>
              <a:gd name="connsiteX25" fmla="*/ 50075 w 4168921"/>
              <a:gd name="connsiteY25" fmla="*/ 194208 h 2451886"/>
              <a:gd name="connsiteX26" fmla="*/ 82443 w 4168921"/>
              <a:gd name="connsiteY26" fmla="*/ 250853 h 2451886"/>
              <a:gd name="connsiteX27" fmla="*/ 90535 w 4168921"/>
              <a:gd name="connsiteY27" fmla="*/ 275129 h 2451886"/>
              <a:gd name="connsiteX28" fmla="*/ 122903 w 4168921"/>
              <a:gd name="connsiteY28" fmla="*/ 315589 h 2451886"/>
              <a:gd name="connsiteX29" fmla="*/ 130995 w 4168921"/>
              <a:gd name="connsiteY29" fmla="*/ 356049 h 2451886"/>
              <a:gd name="connsiteX30" fmla="*/ 147180 w 4168921"/>
              <a:gd name="connsiteY30" fmla="*/ 388417 h 2451886"/>
              <a:gd name="connsiteX31" fmla="*/ 155272 w 4168921"/>
              <a:gd name="connsiteY31" fmla="*/ 412693 h 2451886"/>
              <a:gd name="connsiteX32" fmla="*/ 171456 w 4168921"/>
              <a:gd name="connsiteY32" fmla="*/ 525982 h 2451886"/>
              <a:gd name="connsiteX33" fmla="*/ 163364 w 4168921"/>
              <a:gd name="connsiteY33" fmla="*/ 712099 h 2451886"/>
              <a:gd name="connsiteX34" fmla="*/ 147180 w 4168921"/>
              <a:gd name="connsiteY34" fmla="*/ 873939 h 2451886"/>
              <a:gd name="connsiteX35" fmla="*/ 130995 w 4168921"/>
              <a:gd name="connsiteY35" fmla="*/ 930584 h 2451886"/>
              <a:gd name="connsiteX36" fmla="*/ 122903 w 4168921"/>
              <a:gd name="connsiteY36" fmla="*/ 1003412 h 2451886"/>
              <a:gd name="connsiteX37" fmla="*/ 114811 w 4168921"/>
              <a:gd name="connsiteY37" fmla="*/ 1035780 h 2451886"/>
              <a:gd name="connsiteX38" fmla="*/ 106719 w 4168921"/>
              <a:gd name="connsiteY38" fmla="*/ 1092424 h 2451886"/>
              <a:gd name="connsiteX39" fmla="*/ 114811 w 4168921"/>
              <a:gd name="connsiteY39" fmla="*/ 1675051 h 2451886"/>
              <a:gd name="connsiteX40" fmla="*/ 130995 w 4168921"/>
              <a:gd name="connsiteY40" fmla="*/ 2055377 h 2451886"/>
              <a:gd name="connsiteX41" fmla="*/ 147180 w 4168921"/>
              <a:gd name="connsiteY41" fmla="*/ 2128205 h 2451886"/>
              <a:gd name="connsiteX42" fmla="*/ 163364 w 4168921"/>
              <a:gd name="connsiteY42" fmla="*/ 2176757 h 2451886"/>
              <a:gd name="connsiteX43" fmla="*/ 171456 w 4168921"/>
              <a:gd name="connsiteY43" fmla="*/ 2201033 h 2451886"/>
              <a:gd name="connsiteX44" fmla="*/ 179548 w 4168921"/>
              <a:gd name="connsiteY44" fmla="*/ 2233401 h 2451886"/>
              <a:gd name="connsiteX45" fmla="*/ 195732 w 4168921"/>
              <a:gd name="connsiteY45" fmla="*/ 2419518 h 2451886"/>
              <a:gd name="connsiteX46" fmla="*/ 195732 w 4168921"/>
              <a:gd name="connsiteY46" fmla="*/ 2451886 h 245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68921" h="2451886">
                <a:moveTo>
                  <a:pt x="4168921" y="0"/>
                </a:moveTo>
                <a:cubicBezTo>
                  <a:pt x="4117279" y="7377"/>
                  <a:pt x="4084493" y="10992"/>
                  <a:pt x="4031357" y="24276"/>
                </a:cubicBezTo>
                <a:cubicBezTo>
                  <a:pt x="4020567" y="26973"/>
                  <a:pt x="4009980" y="30677"/>
                  <a:pt x="3998988" y="32368"/>
                </a:cubicBezTo>
                <a:cubicBezTo>
                  <a:pt x="3974847" y="36082"/>
                  <a:pt x="3950397" y="37430"/>
                  <a:pt x="3926160" y="40460"/>
                </a:cubicBezTo>
                <a:cubicBezTo>
                  <a:pt x="3907234" y="42826"/>
                  <a:pt x="3888422" y="46031"/>
                  <a:pt x="3869516" y="48552"/>
                </a:cubicBezTo>
                <a:lnTo>
                  <a:pt x="3804780" y="56644"/>
                </a:lnTo>
                <a:lnTo>
                  <a:pt x="3408270" y="48552"/>
                </a:lnTo>
                <a:cubicBezTo>
                  <a:pt x="3326520" y="45872"/>
                  <a:pt x="3323141" y="40946"/>
                  <a:pt x="3254521" y="32368"/>
                </a:cubicBezTo>
                <a:cubicBezTo>
                  <a:pt x="3204168" y="26074"/>
                  <a:pt x="3185291" y="27199"/>
                  <a:pt x="3141233" y="16184"/>
                </a:cubicBezTo>
                <a:cubicBezTo>
                  <a:pt x="3132958" y="14115"/>
                  <a:pt x="3125049" y="10789"/>
                  <a:pt x="3116957" y="8092"/>
                </a:cubicBezTo>
                <a:cubicBezTo>
                  <a:pt x="3052221" y="10789"/>
                  <a:pt x="2987414" y="12142"/>
                  <a:pt x="2922748" y="16184"/>
                </a:cubicBezTo>
                <a:cubicBezTo>
                  <a:pt x="2681393" y="31269"/>
                  <a:pt x="2982406" y="16668"/>
                  <a:pt x="2817551" y="32368"/>
                </a:cubicBezTo>
                <a:cubicBezTo>
                  <a:pt x="2763785" y="37489"/>
                  <a:pt x="2569360" y="46221"/>
                  <a:pt x="2526238" y="48552"/>
                </a:cubicBezTo>
                <a:cubicBezTo>
                  <a:pt x="2480371" y="51031"/>
                  <a:pt x="2434603" y="56036"/>
                  <a:pt x="2388673" y="56644"/>
                </a:cubicBezTo>
                <a:lnTo>
                  <a:pt x="1304341" y="64736"/>
                </a:lnTo>
                <a:cubicBezTo>
                  <a:pt x="1296249" y="67433"/>
                  <a:pt x="1288339" y="70759"/>
                  <a:pt x="1280064" y="72828"/>
                </a:cubicBezTo>
                <a:cubicBezTo>
                  <a:pt x="1219297" y="88019"/>
                  <a:pt x="1183864" y="84404"/>
                  <a:pt x="1110132" y="89012"/>
                </a:cubicBezTo>
                <a:cubicBezTo>
                  <a:pt x="1015524" y="112664"/>
                  <a:pt x="1100022" y="94800"/>
                  <a:pt x="891647" y="89012"/>
                </a:cubicBezTo>
                <a:lnTo>
                  <a:pt x="495137" y="80920"/>
                </a:lnTo>
                <a:cubicBezTo>
                  <a:pt x="462769" y="78223"/>
                  <a:pt x="430262" y="76857"/>
                  <a:pt x="398033" y="72828"/>
                </a:cubicBezTo>
                <a:cubicBezTo>
                  <a:pt x="386997" y="71449"/>
                  <a:pt x="376606" y="66725"/>
                  <a:pt x="365664" y="64736"/>
                </a:cubicBezTo>
                <a:cubicBezTo>
                  <a:pt x="346899" y="61324"/>
                  <a:pt x="327803" y="59959"/>
                  <a:pt x="309020" y="56644"/>
                </a:cubicBezTo>
                <a:cubicBezTo>
                  <a:pt x="139662" y="26757"/>
                  <a:pt x="303684" y="51258"/>
                  <a:pt x="171456" y="32368"/>
                </a:cubicBezTo>
                <a:cubicBezTo>
                  <a:pt x="117509" y="35065"/>
                  <a:pt x="53403" y="8835"/>
                  <a:pt x="9615" y="40460"/>
                </a:cubicBezTo>
                <a:cubicBezTo>
                  <a:pt x="-16987" y="59672"/>
                  <a:pt x="19364" y="105387"/>
                  <a:pt x="25799" y="137564"/>
                </a:cubicBezTo>
                <a:cubicBezTo>
                  <a:pt x="30543" y="161286"/>
                  <a:pt x="40205" y="171178"/>
                  <a:pt x="50075" y="194208"/>
                </a:cubicBezTo>
                <a:cubicBezTo>
                  <a:pt x="70670" y="242264"/>
                  <a:pt x="40023" y="194293"/>
                  <a:pt x="82443" y="250853"/>
                </a:cubicBezTo>
                <a:cubicBezTo>
                  <a:pt x="85140" y="258945"/>
                  <a:pt x="86014" y="267896"/>
                  <a:pt x="90535" y="275129"/>
                </a:cubicBezTo>
                <a:cubicBezTo>
                  <a:pt x="99689" y="289775"/>
                  <a:pt x="115179" y="300141"/>
                  <a:pt x="122903" y="315589"/>
                </a:cubicBezTo>
                <a:cubicBezTo>
                  <a:pt x="129054" y="327891"/>
                  <a:pt x="126646" y="343001"/>
                  <a:pt x="130995" y="356049"/>
                </a:cubicBezTo>
                <a:cubicBezTo>
                  <a:pt x="134810" y="367493"/>
                  <a:pt x="142428" y="377329"/>
                  <a:pt x="147180" y="388417"/>
                </a:cubicBezTo>
                <a:cubicBezTo>
                  <a:pt x="150540" y="396257"/>
                  <a:pt x="152575" y="404601"/>
                  <a:pt x="155272" y="412693"/>
                </a:cubicBezTo>
                <a:cubicBezTo>
                  <a:pt x="159298" y="436851"/>
                  <a:pt x="171456" y="505729"/>
                  <a:pt x="171456" y="525982"/>
                </a:cubicBezTo>
                <a:cubicBezTo>
                  <a:pt x="171456" y="588080"/>
                  <a:pt x="166907" y="650103"/>
                  <a:pt x="163364" y="712099"/>
                </a:cubicBezTo>
                <a:cubicBezTo>
                  <a:pt x="161349" y="747370"/>
                  <a:pt x="154023" y="832883"/>
                  <a:pt x="147180" y="873939"/>
                </a:cubicBezTo>
                <a:cubicBezTo>
                  <a:pt x="143794" y="894256"/>
                  <a:pt x="137408" y="911346"/>
                  <a:pt x="130995" y="930584"/>
                </a:cubicBezTo>
                <a:cubicBezTo>
                  <a:pt x="128298" y="954860"/>
                  <a:pt x="126617" y="979271"/>
                  <a:pt x="122903" y="1003412"/>
                </a:cubicBezTo>
                <a:cubicBezTo>
                  <a:pt x="121212" y="1014404"/>
                  <a:pt x="116800" y="1024838"/>
                  <a:pt x="114811" y="1035780"/>
                </a:cubicBezTo>
                <a:cubicBezTo>
                  <a:pt x="111399" y="1054545"/>
                  <a:pt x="109416" y="1073543"/>
                  <a:pt x="106719" y="1092424"/>
                </a:cubicBezTo>
                <a:cubicBezTo>
                  <a:pt x="109416" y="1286633"/>
                  <a:pt x="109916" y="1480885"/>
                  <a:pt x="114811" y="1675051"/>
                </a:cubicBezTo>
                <a:cubicBezTo>
                  <a:pt x="118009" y="1801901"/>
                  <a:pt x="106110" y="1930951"/>
                  <a:pt x="130995" y="2055377"/>
                </a:cubicBezTo>
                <a:cubicBezTo>
                  <a:pt x="135618" y="2078491"/>
                  <a:pt x="140320" y="2105338"/>
                  <a:pt x="147180" y="2128205"/>
                </a:cubicBezTo>
                <a:cubicBezTo>
                  <a:pt x="152082" y="2144545"/>
                  <a:pt x="157969" y="2160573"/>
                  <a:pt x="163364" y="2176757"/>
                </a:cubicBezTo>
                <a:cubicBezTo>
                  <a:pt x="166061" y="2184849"/>
                  <a:pt x="169387" y="2192758"/>
                  <a:pt x="171456" y="2201033"/>
                </a:cubicBezTo>
                <a:lnTo>
                  <a:pt x="179548" y="2233401"/>
                </a:lnTo>
                <a:cubicBezTo>
                  <a:pt x="186659" y="2304516"/>
                  <a:pt x="191373" y="2345416"/>
                  <a:pt x="195732" y="2419518"/>
                </a:cubicBezTo>
                <a:cubicBezTo>
                  <a:pt x="196366" y="2430289"/>
                  <a:pt x="195732" y="2441097"/>
                  <a:pt x="195732" y="245188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588475" y="4734340"/>
            <a:ext cx="4212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Step 5 outputs chessboard corners in projector image plane.  All subsequent steps treat projector just like a camera.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0853" y="1416106"/>
            <a:ext cx="43211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Inspired by </a:t>
            </a:r>
            <a:r>
              <a:rPr lang="en-US" sz="1400" dirty="0">
                <a:hlinkClick r:id="rId3"/>
              </a:rPr>
              <a:t>http://mesh.brown.edu/calibration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Collection of a full 3DU sequence on </a:t>
            </a:r>
            <a:r>
              <a:rPr lang="en-US" sz="1400" dirty="0" err="1" smtClean="0"/>
              <a:t>ChAruco</a:t>
            </a:r>
            <a:r>
              <a:rPr lang="en-US" sz="1400" dirty="0" smtClean="0"/>
              <a:t> 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OpenCV</a:t>
            </a:r>
            <a:r>
              <a:rPr lang="en-US" sz="1400" dirty="0" smtClean="0"/>
              <a:t> pinhole intrinsic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We will treat projectors just like cameras as far as </a:t>
            </a:r>
            <a:r>
              <a:rPr lang="en-US" sz="1400" dirty="0" err="1" smtClean="0"/>
              <a:t>IntrinsicData</a:t>
            </a:r>
            <a:r>
              <a:rPr lang="en-US" sz="1400" dirty="0" smtClean="0"/>
              <a:t> and </a:t>
            </a:r>
            <a:r>
              <a:rPr lang="en-US" sz="1400" dirty="0" err="1" smtClean="0"/>
              <a:t>ExtrinsicData</a:t>
            </a:r>
            <a:r>
              <a:rPr lang="en-US" sz="1400" dirty="0" smtClean="0"/>
              <a:t> models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01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Tasks to Prepare for Linear 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899" y="1338602"/>
            <a:ext cx="10515600" cy="5485529"/>
          </a:xfrm>
        </p:spPr>
        <p:txBody>
          <a:bodyPr>
            <a:noAutofit/>
          </a:bodyPr>
          <a:lstStyle/>
          <a:p>
            <a:r>
              <a:rPr lang="en-US" sz="1400" dirty="0" smtClean="0"/>
              <a:t>Select cameras and lenses [</a:t>
            </a:r>
            <a:r>
              <a:rPr lang="en-US" sz="1400" dirty="0" smtClean="0">
                <a:hlinkClick r:id="rId3"/>
              </a:rPr>
              <a:t>LIVPLN-834</a:t>
            </a:r>
            <a:r>
              <a:rPr lang="en-US" sz="1400" dirty="0" smtClean="0"/>
              <a:t>, </a:t>
            </a:r>
            <a:r>
              <a:rPr lang="en-US" sz="1400" dirty="0" smtClean="0">
                <a:hlinkClick r:id="rId4"/>
              </a:rPr>
              <a:t>LIVPLN-760</a:t>
            </a:r>
            <a:r>
              <a:rPr lang="en-US" sz="1400" dirty="0" smtClean="0"/>
              <a:t>]</a:t>
            </a:r>
          </a:p>
          <a:p>
            <a:pPr lvl="1"/>
            <a:r>
              <a:rPr lang="en-US" sz="1100" dirty="0" smtClean="0"/>
              <a:t>Maximize pixel density on surface at &gt;= 10 fps without breaking bank</a:t>
            </a:r>
          </a:p>
          <a:p>
            <a:r>
              <a:rPr lang="en-US" sz="1400" dirty="0" smtClean="0"/>
              <a:t>Dynamic focus</a:t>
            </a:r>
          </a:p>
          <a:p>
            <a:pPr lvl="1"/>
            <a:r>
              <a:rPr lang="en-US" sz="1200" dirty="0" smtClean="0"/>
              <a:t>Focus controller integration [</a:t>
            </a:r>
            <a:r>
              <a:rPr lang="en-US" sz="1200" dirty="0" smtClean="0">
                <a:hlinkClick r:id="rId5"/>
              </a:rPr>
              <a:t>LIVPLN-851</a:t>
            </a:r>
            <a:r>
              <a:rPr lang="en-US" sz="1200" dirty="0" smtClean="0"/>
              <a:t>]</a:t>
            </a:r>
          </a:p>
          <a:p>
            <a:pPr lvl="1"/>
            <a:r>
              <a:rPr lang="en-US" sz="1200" dirty="0" smtClean="0"/>
              <a:t>Dynamic intrinsics [</a:t>
            </a:r>
            <a:r>
              <a:rPr lang="en-US" sz="1200" dirty="0" smtClean="0">
                <a:hlinkClick r:id="rId6"/>
              </a:rPr>
              <a:t>LIVPLN-852</a:t>
            </a:r>
            <a:r>
              <a:rPr lang="en-US" sz="1200" dirty="0" smtClean="0"/>
              <a:t>]</a:t>
            </a:r>
          </a:p>
          <a:p>
            <a:pPr lvl="1"/>
            <a:r>
              <a:rPr lang="en-US" sz="1200" dirty="0" smtClean="0"/>
              <a:t>Map focus controller states to physical units</a:t>
            </a:r>
          </a:p>
          <a:p>
            <a:pPr lvl="1"/>
            <a:r>
              <a:rPr lang="en-US" sz="1200" dirty="0" smtClean="0"/>
              <a:t>Image processing to say focus is “optimal” [</a:t>
            </a:r>
            <a:r>
              <a:rPr lang="en-US" sz="1200" dirty="0" smtClean="0">
                <a:hlinkClick r:id="rId7"/>
              </a:rPr>
              <a:t>LIVPLN-755</a:t>
            </a:r>
            <a:r>
              <a:rPr lang="en-US" sz="1200" dirty="0" smtClean="0"/>
              <a:t>]</a:t>
            </a:r>
          </a:p>
          <a:p>
            <a:r>
              <a:rPr lang="en-US" sz="1400" dirty="0" smtClean="0"/>
              <a:t>Projector focus</a:t>
            </a:r>
          </a:p>
          <a:p>
            <a:pPr lvl="1"/>
            <a:r>
              <a:rPr lang="en-US" sz="1200" dirty="0" smtClean="0"/>
              <a:t>Projector extrinsics [</a:t>
            </a:r>
            <a:r>
              <a:rPr lang="en-US" sz="1200" dirty="0" smtClean="0">
                <a:hlinkClick r:id="rId8"/>
              </a:rPr>
              <a:t>LIVPLN-765</a:t>
            </a:r>
            <a:r>
              <a:rPr lang="en-US" sz="1200" dirty="0" smtClean="0"/>
              <a:t>]</a:t>
            </a:r>
          </a:p>
          <a:p>
            <a:pPr lvl="1"/>
            <a:r>
              <a:rPr lang="en-US" sz="1200" dirty="0" smtClean="0"/>
              <a:t>Image processing to say focus is “optimal” [</a:t>
            </a:r>
            <a:r>
              <a:rPr lang="en-US" sz="1200" dirty="0" smtClean="0">
                <a:hlinkClick r:id="rId9"/>
              </a:rPr>
              <a:t>LIVPLN-763</a:t>
            </a:r>
            <a:r>
              <a:rPr lang="en-US" sz="1200" dirty="0" smtClean="0"/>
              <a:t>]</a:t>
            </a:r>
          </a:p>
          <a:p>
            <a:r>
              <a:rPr lang="en-US" sz="1600" dirty="0" smtClean="0"/>
              <a:t>Acuity integration</a:t>
            </a:r>
          </a:p>
          <a:p>
            <a:pPr lvl="1"/>
            <a:r>
              <a:rPr lang="en-US" sz="1200" dirty="0" smtClean="0"/>
              <a:t>Extrinsics with camera [</a:t>
            </a:r>
            <a:r>
              <a:rPr lang="en-US" sz="1200" dirty="0" smtClean="0">
                <a:hlinkClick r:id="rId10"/>
              </a:rPr>
              <a:t>LIVPLN-766</a:t>
            </a:r>
            <a:r>
              <a:rPr lang="en-US" sz="1200" dirty="0" smtClean="0"/>
              <a:t>]</a:t>
            </a:r>
          </a:p>
          <a:p>
            <a:pPr lvl="1"/>
            <a:r>
              <a:rPr lang="en-US" sz="1200" dirty="0" smtClean="0"/>
              <a:t>Drive focus state in lieu of static wall info</a:t>
            </a:r>
          </a:p>
          <a:p>
            <a:r>
              <a:rPr lang="en-US" sz="1600" dirty="0" smtClean="0"/>
              <a:t>Calibration process improvements for small </a:t>
            </a:r>
            <a:r>
              <a:rPr lang="en-US" sz="1600" dirty="0" err="1" smtClean="0"/>
              <a:t>DoF</a:t>
            </a:r>
            <a:r>
              <a:rPr lang="en-US" sz="1600" dirty="0" smtClean="0"/>
              <a:t> cameras [</a:t>
            </a:r>
            <a:r>
              <a:rPr lang="en-US" sz="1600" dirty="0" smtClean="0">
                <a:hlinkClick r:id="rId11"/>
              </a:rPr>
              <a:t>LIVPLN-850</a:t>
            </a:r>
            <a:r>
              <a:rPr lang="en-US" sz="1600" dirty="0" smtClean="0"/>
              <a:t>]</a:t>
            </a:r>
          </a:p>
          <a:p>
            <a:r>
              <a:rPr lang="en-US" sz="1600" dirty="0" smtClean="0"/>
              <a:t>DoE process to arrive at optimal 3D reconstruction [</a:t>
            </a:r>
            <a:r>
              <a:rPr lang="en-US" sz="1600" dirty="0" smtClean="0">
                <a:hlinkClick r:id="rId12"/>
              </a:rPr>
              <a:t>LIVPLN-854</a:t>
            </a:r>
            <a:r>
              <a:rPr lang="en-US" sz="1600" dirty="0" smtClean="0"/>
              <a:t>]</a:t>
            </a:r>
          </a:p>
          <a:p>
            <a:pPr lvl="1"/>
            <a:r>
              <a:rPr lang="en-US" sz="1200" dirty="0" smtClean="0"/>
              <a:t>Sensor geometry: Baseline between cameras</a:t>
            </a:r>
          </a:p>
          <a:p>
            <a:pPr lvl="1"/>
            <a:r>
              <a:rPr lang="en-US" sz="1200" dirty="0" smtClean="0"/>
              <a:t>Image parameters: Aperture setting, Exposure time</a:t>
            </a:r>
          </a:p>
          <a:p>
            <a:pPr lvl="1"/>
            <a:r>
              <a:rPr lang="en-US" sz="1200" dirty="0" smtClean="0"/>
              <a:t>Projector parameter: Image intensity</a:t>
            </a:r>
          </a:p>
          <a:p>
            <a:pPr lvl="1"/>
            <a:r>
              <a:rPr lang="en-US" sz="1200" dirty="0" smtClean="0"/>
              <a:t>Reconstruction parameters: 3du black/white thresholds</a:t>
            </a:r>
          </a:p>
          <a:p>
            <a:pPr lvl="1"/>
            <a:r>
              <a:rPr lang="en-US" sz="1200" dirty="0" smtClean="0"/>
              <a:t>Analysis software assessing point cloud quality</a:t>
            </a:r>
          </a:p>
          <a:p>
            <a:r>
              <a:rPr lang="en-US" sz="1600" dirty="0" smtClean="0"/>
              <a:t>DoE cart design/assembly [</a:t>
            </a:r>
            <a:r>
              <a:rPr lang="en-US" sz="1600" dirty="0" smtClean="0">
                <a:hlinkClick r:id="rId13"/>
              </a:rPr>
              <a:t>LIVPLN-736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14"/>
              </a:rPr>
              <a:t>LIVPLN-832</a:t>
            </a:r>
            <a:r>
              <a:rPr lang="en-US" sz="1600" dirty="0" smtClean="0"/>
              <a:t>, </a:t>
            </a:r>
            <a:r>
              <a:rPr lang="en-US" sz="1600" dirty="0" smtClean="0">
                <a:hlinkClick r:id="rId15"/>
              </a:rPr>
              <a:t>LIVPLN-830</a:t>
            </a:r>
            <a:r>
              <a:rPr lang="en-US" sz="1600" dirty="0" smtClean="0"/>
              <a:t>]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5589542"/>
              </p:ext>
            </p:extLst>
          </p:nvPr>
        </p:nvGraphicFramePr>
        <p:xfrm>
          <a:off x="5627802" y="1913466"/>
          <a:ext cx="6530330" cy="2735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Worksheet" r:id="rId17" imgW="13211122" imgH="5533920" progId="Excel.Sheet.12">
                  <p:embed/>
                </p:oleObj>
              </mc:Choice>
              <mc:Fallback>
                <p:oleObj name="Worksheet" r:id="rId17" imgW="13211122" imgH="5533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627802" y="1913466"/>
                        <a:ext cx="6530330" cy="2735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4855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9842369" cy="5150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Replicable Structured Light Configuration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87205" y="606197"/>
            <a:ext cx="5827820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 smtClean="0"/>
              <a:t>Pre-cursors</a:t>
            </a:r>
            <a:endParaRPr lang="en-US" sz="11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Lens selection (400 mm fixed vs </a:t>
            </a:r>
            <a:r>
              <a:rPr lang="en-US" sz="1100" dirty="0" err="1" smtClean="0"/>
              <a:t>zoomable</a:t>
            </a:r>
            <a:r>
              <a:rPr lang="en-US" sz="1100" dirty="0" smtClean="0"/>
              <a:t> to 600 mm)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Camera selection (Sony A7 vs </a:t>
            </a:r>
            <a:r>
              <a:rPr lang="en-US" sz="1100" dirty="0" err="1" smtClean="0"/>
              <a:t>Baumer</a:t>
            </a:r>
            <a:r>
              <a:rPr lang="en-US" sz="1100" dirty="0" smtClean="0"/>
              <a:t>).  Data rates need to be sufficient!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r>
              <a:rPr lang="en-US" sz="1100" u="sng" dirty="0" smtClean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Mobile cart with lockable wheels where the cameras can be angled in and the height can be adjusted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We need to be able to maneuver </a:t>
            </a:r>
            <a:r>
              <a:rPr lang="en-US" sz="1100" dirty="0"/>
              <a:t>until all 3 FOVs overlap at an h-stab </a:t>
            </a:r>
            <a:r>
              <a:rPr lang="en-US" sz="1100" dirty="0" smtClean="0"/>
              <a:t>feature where we can easily register to “truth data” (e.g. 4-hole pattern)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Will do this at multiple locations along h-stab where we can register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2 pairs of (</a:t>
            </a:r>
            <a:r>
              <a:rPr lang="en-US" sz="1100" dirty="0" err="1" smtClean="0"/>
              <a:t>Baumer</a:t>
            </a:r>
            <a:r>
              <a:rPr lang="en-US" sz="1100" dirty="0" smtClean="0"/>
              <a:t> camera + ISSI focus controller + Canon 400 mm EF lens) rotated 90 degrees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Baseline (distance between cameras) of ~4 </a:t>
            </a:r>
            <a:r>
              <a:rPr lang="en-US" sz="1100" dirty="0" err="1" smtClean="0"/>
              <a:t>ft</a:t>
            </a:r>
            <a:endParaRPr lang="en-US" sz="11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Pixel density at 14’ is &lt; 2 thou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3 Custom IR projector with 8” vertical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u="sng" dirty="0" smtClean="0"/>
          </a:p>
          <a:p>
            <a:r>
              <a:rPr lang="en-US" sz="1100" u="sng" dirty="0" smtClean="0"/>
              <a:t>Test </a:t>
            </a:r>
            <a:r>
              <a:rPr lang="en-US" sz="1100" u="sng" dirty="0"/>
              <a:t>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For each parameter setting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Run calibration (per focus change or angle change)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Intrinsics + extrinsics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Run 3DU collection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Visually </a:t>
            </a:r>
            <a:r>
              <a:rPr lang="en-US" sz="1100" dirty="0"/>
              <a:t>inspect images for </a:t>
            </a:r>
            <a:r>
              <a:rPr lang="en-US" sz="1100" dirty="0" smtClean="0"/>
              <a:t>under/overexposure</a:t>
            </a:r>
            <a:endParaRPr lang="en-US" sz="1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Run 3DU 3D reconstruction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r>
              <a:rPr lang="en-US" sz="1100" u="sng" dirty="0" smtClean="0"/>
              <a:t>Parameters of interest (see spreadsheet)</a:t>
            </a:r>
            <a:endParaRPr lang="en-US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Baseline (and therefore angle)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Projector pattern greyscale intensity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Camera/lens settings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Exposure time (in software)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Aperture state (in software; requires calibration)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3DU reconstruction thresholds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r>
              <a:rPr lang="en-US" sz="1100" u="sng" dirty="0" smtClean="0"/>
              <a:t>Measure of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Qualitative visual inspection of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3du point cloud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3du point cloud </a:t>
            </a:r>
            <a:r>
              <a:rPr lang="en-US" sz="1100" dirty="0" err="1" smtClean="0"/>
              <a:t>rms</a:t>
            </a:r>
            <a:r>
              <a:rPr lang="en-US" sz="1100" dirty="0" smtClean="0"/>
              <a:t> to “truth”</a:t>
            </a:r>
            <a:endParaRPr lang="en-US" sz="1100" dirty="0"/>
          </a:p>
        </p:txBody>
      </p:sp>
      <p:sp>
        <p:nvSpPr>
          <p:cNvPr id="29" name="TextBox 28"/>
          <p:cNvSpPr txBox="1"/>
          <p:nvPr/>
        </p:nvSpPr>
        <p:spPr>
          <a:xfrm>
            <a:off x="8492147" y="969175"/>
            <a:ext cx="3416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Mobility is important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Scan particular features for registration to “ground truth”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Sample ambient lighting at various positions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54" y="2579853"/>
            <a:ext cx="6336185" cy="420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36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9842369" cy="5150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Replicable Structured Light Configuration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219625" y="922212"/>
            <a:ext cx="4459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Test Matrix</a:t>
            </a:r>
          </a:p>
          <a:p>
            <a:pPr lvl="1"/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61923" y="554678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1925" y="5651585"/>
            <a:ext cx="375249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/>
              <a:t>Baseline reconfiguration is costly, and varies most slowly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/>
              <a:t>Image intensity, exposure variation, and aperture setting are cheap software changes and vary most rapidly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50" dirty="0" smtClean="0"/>
              <a:t>324 states, but many will be deleted in ad-hoc fashion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50" dirty="0" smtClean="0"/>
              <a:t>E.g. if images are underexposed, then all tests with larger f-numbers coupled with lower projector intensity and lower exposure time are superfluous</a:t>
            </a:r>
            <a:endParaRPr lang="en-US" sz="1050" dirty="0"/>
          </a:p>
        </p:txBody>
      </p:sp>
      <p:sp>
        <p:nvSpPr>
          <p:cNvPr id="16" name="Rectangle 15"/>
          <p:cNvSpPr/>
          <p:nvPr/>
        </p:nvSpPr>
        <p:spPr>
          <a:xfrm>
            <a:off x="5957651" y="6008450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Complete spreadsheet at:</a:t>
            </a:r>
          </a:p>
          <a:p>
            <a:r>
              <a:rPr lang="en-US" sz="1200" dirty="0" smtClean="0"/>
              <a:t>https</a:t>
            </a:r>
            <a:r>
              <a:rPr lang="en-US" sz="1200" dirty="0"/>
              <a:t>://casa-jira.web.boeing.com/secure/attachment/14999/SLSConfigurationTestMatrix.xlsx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935698"/>
              </p:ext>
            </p:extLst>
          </p:nvPr>
        </p:nvGraphicFramePr>
        <p:xfrm>
          <a:off x="301323" y="1228447"/>
          <a:ext cx="10307639" cy="431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" name="Worksheet" r:id="rId5" imgW="13211122" imgH="5533920" progId="Excel.Sheet.12">
                  <p:embed/>
                </p:oleObj>
              </mc:Choice>
              <mc:Fallback>
                <p:oleObj name="Worksheet" r:id="rId5" imgW="13211122" imgH="55339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1323" y="1228447"/>
                        <a:ext cx="10307639" cy="431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5738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/>
          <p:cNvSpPr/>
          <p:nvPr/>
        </p:nvSpPr>
        <p:spPr>
          <a:xfrm>
            <a:off x="736600" y="883196"/>
            <a:ext cx="5480251" cy="41968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50727" y="634831"/>
            <a:ext cx="3712960" cy="2345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9842369" cy="5150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 Mobile Cart Version 2.0: Sensor Configuration</a:t>
            </a:r>
            <a:endParaRPr lang="en-US" sz="3200" dirty="0"/>
          </a:p>
        </p:txBody>
      </p:sp>
      <p:sp>
        <p:nvSpPr>
          <p:cNvPr id="68" name="TextBox 67"/>
          <p:cNvSpPr txBox="1"/>
          <p:nvPr/>
        </p:nvSpPr>
        <p:spPr>
          <a:xfrm>
            <a:off x="443338" y="5228501"/>
            <a:ext cx="5602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 smtClean="0"/>
              <a:t>Fixed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Vertical spacing between cameras = 12”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Vertical spacing between projectors = 8”</a:t>
            </a:r>
          </a:p>
          <a:p>
            <a:r>
              <a:rPr lang="en-US" sz="1200" u="sng" dirty="0" smtClean="0"/>
              <a:t>Dynamic Measurements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Baumer_X.2 and Baumer_Y.2 range from 2’ to 5’ off floor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Distance (baseline) between Baumer_X.1[2] and Baumer_Y.1[2] ranges from 3’ to 5’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Small camera rotations about Y must be possible to get overlapping fields of 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Projector range of motion +- 6” relative to cameras along Z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659803" y="687990"/>
            <a:ext cx="3623293" cy="2295348"/>
            <a:chOff x="693276" y="1831172"/>
            <a:chExt cx="3623293" cy="2295348"/>
          </a:xfrm>
        </p:grpSpPr>
        <p:grpSp>
          <p:nvGrpSpPr>
            <p:cNvPr id="25" name="Group 24"/>
            <p:cNvGrpSpPr/>
            <p:nvPr/>
          </p:nvGrpSpPr>
          <p:grpSpPr>
            <a:xfrm>
              <a:off x="3549222" y="2070608"/>
              <a:ext cx="526545" cy="719639"/>
              <a:chOff x="-179658" y="885463"/>
              <a:chExt cx="675351" cy="948723"/>
            </a:xfrm>
          </p:grpSpPr>
          <p:cxnSp>
            <p:nvCxnSpPr>
              <p:cNvPr id="26" name="Straight Arrow Connector 25"/>
              <p:cNvCxnSpPr/>
              <p:nvPr/>
            </p:nvCxnSpPr>
            <p:spPr>
              <a:xfrm flipH="1" flipV="1">
                <a:off x="-179658" y="885463"/>
                <a:ext cx="669853" cy="12957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flipH="1">
                <a:off x="490194" y="1024470"/>
                <a:ext cx="5499" cy="80971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3323542" y="1831172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67344" y="2421835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H="1">
              <a:off x="3354267" y="2176049"/>
              <a:ext cx="717214" cy="31891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811393" y="2686450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93276" y="2623959"/>
              <a:ext cx="3623293" cy="1502561"/>
              <a:chOff x="693276" y="2623959"/>
              <a:chExt cx="3623293" cy="1502561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1360719" y="2824164"/>
                <a:ext cx="2188503" cy="1167954"/>
                <a:chOff x="3584651" y="4025080"/>
                <a:chExt cx="2188503" cy="1167954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82297" y="4598116"/>
                  <a:ext cx="342900" cy="428625"/>
                </a:xfrm>
                <a:prstGeom prst="rect">
                  <a:avLst/>
                </a:prstGeom>
              </p:spPr>
            </p:pic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485391" y="4190132"/>
                  <a:ext cx="342900" cy="428625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44529" y="4563240"/>
                  <a:ext cx="428625" cy="629794"/>
                </a:xfrm>
                <a:prstGeom prst="rect">
                  <a:avLst/>
                </a:prstGeom>
              </p:spPr>
            </p:pic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84651" y="4025080"/>
                  <a:ext cx="428625" cy="611514"/>
                </a:xfrm>
                <a:prstGeom prst="rect">
                  <a:avLst/>
                </a:prstGeom>
              </p:spPr>
            </p:pic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rot="20475819" flipV="1">
                  <a:off x="4584850" y="4333829"/>
                  <a:ext cx="342900" cy="464729"/>
                </a:xfrm>
                <a:prstGeom prst="rect">
                  <a:avLst/>
                </a:prstGeom>
              </p:spPr>
            </p:pic>
          </p:grpSp>
          <p:sp>
            <p:nvSpPr>
              <p:cNvPr id="14" name="TextBox 13"/>
              <p:cNvSpPr txBox="1"/>
              <p:nvPr/>
            </p:nvSpPr>
            <p:spPr>
              <a:xfrm rot="16200000">
                <a:off x="1783694" y="2908157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Projector_X.1</a:t>
                </a:r>
                <a:endParaRPr lang="en-US" sz="800" b="1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 rot="16200000">
                <a:off x="1783694" y="3626879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Projector_X.3</a:t>
                </a:r>
                <a:endParaRPr lang="en-US" sz="800" b="1" dirty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 rot="16200000">
                <a:off x="2358982" y="3211890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Projector_X.2</a:t>
                </a:r>
                <a:endParaRPr lang="en-US" sz="800" b="1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93277" y="2846190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Baumer_X.1</a:t>
                </a:r>
                <a:endParaRPr lang="en-US" sz="800" b="1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693276" y="3184344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Baumer_X.2</a:t>
                </a:r>
                <a:endParaRPr lang="en-US" sz="800" b="1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532730" y="3407009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Baumer_Y.1</a:t>
                </a:r>
                <a:endParaRPr lang="en-US" sz="800" b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532729" y="3745163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Baumer_Y.2</a:t>
                </a:r>
                <a:endParaRPr lang="en-US" sz="800" b="1" dirty="0"/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758909" y="870133"/>
            <a:ext cx="5474083" cy="4221844"/>
            <a:chOff x="2439579" y="1124246"/>
            <a:chExt cx="5474083" cy="4221844"/>
          </a:xfrm>
        </p:grpSpPr>
        <p:grpSp>
          <p:nvGrpSpPr>
            <p:cNvPr id="50" name="Group 49"/>
            <p:cNvGrpSpPr/>
            <p:nvPr/>
          </p:nvGrpSpPr>
          <p:grpSpPr>
            <a:xfrm>
              <a:off x="3110935" y="1124246"/>
              <a:ext cx="3759555" cy="2564425"/>
              <a:chOff x="3110935" y="1124246"/>
              <a:chExt cx="3759555" cy="256442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3793067" y="2147902"/>
                <a:ext cx="254000" cy="244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793067" y="2913306"/>
                <a:ext cx="254000" cy="244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884924" y="2147902"/>
                <a:ext cx="254000" cy="244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884924" y="2913306"/>
                <a:ext cx="254000" cy="24458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4844447" y="1894074"/>
                <a:ext cx="248767" cy="8101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900932" y="2042575"/>
                <a:ext cx="135795" cy="173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/>
              <p:cNvGrpSpPr/>
              <p:nvPr/>
            </p:nvGrpSpPr>
            <p:grpSpPr>
              <a:xfrm rot="10800000">
                <a:off x="5147803" y="2029716"/>
                <a:ext cx="248767" cy="810169"/>
                <a:chOff x="5000566" y="1490133"/>
                <a:chExt cx="248767" cy="810169"/>
              </a:xfrm>
            </p:grpSpPr>
            <p:sp>
              <p:nvSpPr>
                <p:cNvPr id="56" name="Rectangle 55"/>
                <p:cNvSpPr/>
                <p:nvPr/>
              </p:nvSpPr>
              <p:spPr>
                <a:xfrm>
                  <a:off x="5000566" y="1490133"/>
                  <a:ext cx="248767" cy="81016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5057051" y="1638634"/>
                  <a:ext cx="135795" cy="17315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Rectangle 60"/>
              <p:cNvSpPr/>
              <p:nvPr/>
            </p:nvSpPr>
            <p:spPr>
              <a:xfrm>
                <a:off x="4841612" y="2852744"/>
                <a:ext cx="248767" cy="81016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4898097" y="3001245"/>
                <a:ext cx="135795" cy="17315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 flipH="1">
                <a:off x="5807625" y="1408367"/>
                <a:ext cx="779964" cy="715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/>
              <p:nvPr/>
            </p:nvCxnSpPr>
            <p:spPr>
              <a:xfrm flipH="1">
                <a:off x="6587589" y="1415518"/>
                <a:ext cx="4287" cy="61419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581332" y="1124246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X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6573614" y="1755901"/>
                <a:ext cx="2968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Y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 rot="16200000">
                <a:off x="4348525" y="2187528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Projector_X.1</a:t>
                </a:r>
                <a:endParaRPr lang="en-US" sz="800" b="1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 rot="16200000">
                <a:off x="4365685" y="3189030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Projector_X.3</a:t>
                </a:r>
                <a:endParaRPr lang="en-US" sz="800" b="1" dirty="0"/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 rot="16200000">
                <a:off x="5092279" y="2365533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Projector_X.2</a:t>
                </a:r>
                <a:endParaRPr lang="en-US" sz="800" b="1" dirty="0"/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110935" y="2152688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Baumer_X.1</a:t>
                </a:r>
                <a:endParaRPr lang="en-US" sz="800" b="1" dirty="0"/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146864" y="2942444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Baumer_X.2</a:t>
                </a:r>
                <a:endParaRPr lang="en-US" sz="800" b="1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079247" y="2162471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Baumer_Y.1</a:t>
                </a:r>
                <a:endParaRPr lang="en-US" sz="800" b="1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6079247" y="2942359"/>
                <a:ext cx="78383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b="1" dirty="0" smtClean="0"/>
                  <a:t>Baumer_Y.2</a:t>
                </a:r>
                <a:endParaRPr lang="en-US" sz="800" b="1" dirty="0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3931294" y="3811414"/>
              <a:ext cx="2091857" cy="349928"/>
              <a:chOff x="3920067" y="3688672"/>
              <a:chExt cx="2091857" cy="349928"/>
            </a:xfrm>
          </p:grpSpPr>
          <p:cxnSp>
            <p:nvCxnSpPr>
              <p:cNvPr id="55" name="Straight Connector 54"/>
              <p:cNvCxnSpPr/>
              <p:nvPr/>
            </p:nvCxnSpPr>
            <p:spPr>
              <a:xfrm>
                <a:off x="3920067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6011924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3920067" y="3863636"/>
                <a:ext cx="209185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4475804" y="3837743"/>
              <a:ext cx="1204176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3’ to 5’ X-spacing</a:t>
              </a:r>
              <a:br>
                <a:rPr lang="en-US" sz="1050" dirty="0" smtClean="0"/>
              </a:br>
              <a:r>
                <a:rPr lang="en-US" sz="1050" dirty="0" smtClean="0"/>
                <a:t>between cameras</a:t>
              </a:r>
              <a:endParaRPr lang="en-US" sz="1050" dirty="0"/>
            </a:p>
          </p:txBody>
        </p:sp>
        <p:grpSp>
          <p:nvGrpSpPr>
            <p:cNvPr id="81" name="Group 80"/>
            <p:cNvGrpSpPr/>
            <p:nvPr/>
          </p:nvGrpSpPr>
          <p:grpSpPr>
            <a:xfrm rot="5400000">
              <a:off x="2177237" y="2478067"/>
              <a:ext cx="874612" cy="349928"/>
              <a:chOff x="3920067" y="3688672"/>
              <a:chExt cx="2091857" cy="349928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>
                <a:off x="3920067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6011924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3920067" y="3863636"/>
                <a:ext cx="209185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/>
            <p:cNvSpPr txBox="1"/>
            <p:nvPr/>
          </p:nvSpPr>
          <p:spPr>
            <a:xfrm>
              <a:off x="2442983" y="2502685"/>
              <a:ext cx="37863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12”</a:t>
              </a:r>
              <a:endParaRPr lang="en-US" sz="1050" dirty="0"/>
            </a:p>
          </p:txBody>
        </p:sp>
        <p:sp>
          <p:nvSpPr>
            <p:cNvPr id="86" name="Curved Right Arrow 85"/>
            <p:cNvSpPr/>
            <p:nvPr/>
          </p:nvSpPr>
          <p:spPr>
            <a:xfrm rot="10800000">
              <a:off x="4020876" y="2774369"/>
              <a:ext cx="271415" cy="468010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687247" y="3194959"/>
              <a:ext cx="7838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All cameras rotated 90 degrees</a:t>
              </a:r>
              <a:endParaRPr lang="en-US" sz="800" b="1" dirty="0"/>
            </a:p>
          </p:txBody>
        </p:sp>
        <p:grpSp>
          <p:nvGrpSpPr>
            <p:cNvPr id="88" name="Group 87"/>
            <p:cNvGrpSpPr/>
            <p:nvPr/>
          </p:nvGrpSpPr>
          <p:grpSpPr>
            <a:xfrm rot="5400000">
              <a:off x="4239542" y="2194398"/>
              <a:ext cx="474870" cy="349928"/>
              <a:chOff x="3920067" y="3688672"/>
              <a:chExt cx="2091857" cy="349928"/>
            </a:xfrm>
          </p:grpSpPr>
          <p:cxnSp>
            <p:nvCxnSpPr>
              <p:cNvPr id="89" name="Straight Connector 88"/>
              <p:cNvCxnSpPr/>
              <p:nvPr/>
            </p:nvCxnSpPr>
            <p:spPr>
              <a:xfrm>
                <a:off x="3920067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6011924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3920067" y="3863636"/>
                <a:ext cx="209185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4346663" y="2233567"/>
              <a:ext cx="309700" cy="25391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8”</a:t>
              </a:r>
              <a:endParaRPr lang="en-US" sz="1050" dirty="0"/>
            </a:p>
          </p:txBody>
        </p:sp>
        <p:grpSp>
          <p:nvGrpSpPr>
            <p:cNvPr id="93" name="Group 92"/>
            <p:cNvGrpSpPr/>
            <p:nvPr/>
          </p:nvGrpSpPr>
          <p:grpSpPr>
            <a:xfrm rot="5400000">
              <a:off x="6045342" y="3909601"/>
              <a:ext cx="2177136" cy="349928"/>
              <a:chOff x="3920067" y="3688672"/>
              <a:chExt cx="2091857" cy="34992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3920067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6011924" y="3688672"/>
                <a:ext cx="0" cy="34992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3920067" y="3863636"/>
                <a:ext cx="209185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TextBox 96"/>
            <p:cNvSpPr txBox="1"/>
            <p:nvPr/>
          </p:nvSpPr>
          <p:spPr>
            <a:xfrm>
              <a:off x="6863086" y="3778629"/>
              <a:ext cx="740908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2’ to 5’</a:t>
              </a:r>
              <a:br>
                <a:rPr lang="en-US" sz="1050" dirty="0" smtClean="0"/>
              </a:br>
              <a:r>
                <a:rPr lang="en-US" sz="1050" dirty="0" smtClean="0"/>
                <a:t>from floor</a:t>
              </a:r>
              <a:endParaRPr lang="en-US" sz="1050" dirty="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281758" y="4976758"/>
              <a:ext cx="6319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floor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6792301" y="3444568"/>
            <a:ext cx="2625915" cy="3109295"/>
            <a:chOff x="6792301" y="3444568"/>
            <a:chExt cx="2625915" cy="3109295"/>
          </a:xfrm>
        </p:grpSpPr>
        <p:sp>
          <p:nvSpPr>
            <p:cNvPr id="101" name="Rectangle 100"/>
            <p:cNvSpPr/>
            <p:nvPr/>
          </p:nvSpPr>
          <p:spPr>
            <a:xfrm>
              <a:off x="7965219" y="3893714"/>
              <a:ext cx="248767" cy="8101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 rot="10800000">
              <a:off x="7959366" y="4517692"/>
              <a:ext cx="248767" cy="8101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959366" y="5071278"/>
              <a:ext cx="248767" cy="8101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470088" y="5327862"/>
              <a:ext cx="482602" cy="23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478181" y="4747239"/>
              <a:ext cx="482602" cy="23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478181" y="4153074"/>
              <a:ext cx="482602" cy="23732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8187302" y="4071046"/>
              <a:ext cx="7838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Projector_X.1</a:t>
              </a:r>
              <a:endParaRPr lang="en-US" sz="800" b="1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8170647" y="5357320"/>
              <a:ext cx="7838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Projector_X.3</a:t>
              </a:r>
              <a:endParaRPr lang="en-US" sz="800" b="1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8170647" y="4735928"/>
              <a:ext cx="78383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dirty="0" smtClean="0"/>
                <a:t>Projector_X.2</a:t>
              </a:r>
              <a:endParaRPr lang="en-US" sz="800" b="1" dirty="0"/>
            </a:p>
          </p:txBody>
        </p:sp>
        <p:cxnSp>
          <p:nvCxnSpPr>
            <p:cNvPr id="112" name="Straight Connector 111"/>
            <p:cNvCxnSpPr/>
            <p:nvPr/>
          </p:nvCxnSpPr>
          <p:spPr>
            <a:xfrm>
              <a:off x="7024049" y="5988810"/>
              <a:ext cx="0" cy="349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9115906" y="5988810"/>
              <a:ext cx="0" cy="3499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024049" y="6163774"/>
              <a:ext cx="20918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7537620" y="5976782"/>
              <a:ext cx="1064715" cy="57708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12” projector </a:t>
              </a:r>
              <a:br>
                <a:rPr lang="en-US" sz="1050" dirty="0" smtClean="0"/>
              </a:br>
              <a:r>
                <a:rPr lang="en-US" sz="1050" dirty="0" smtClean="0"/>
                <a:t>range of motion</a:t>
              </a:r>
              <a:br>
                <a:rPr lang="en-US" sz="1050" dirty="0" smtClean="0"/>
              </a:br>
              <a:r>
                <a:rPr lang="en-US" sz="1050" dirty="0" smtClean="0"/>
                <a:t>along Z</a:t>
              </a:r>
              <a:endParaRPr lang="en-US" sz="1050" dirty="0"/>
            </a:p>
          </p:txBody>
        </p:sp>
        <p:cxnSp>
          <p:nvCxnSpPr>
            <p:cNvPr id="116" name="Straight Arrow Connector 115"/>
            <p:cNvCxnSpPr/>
            <p:nvPr/>
          </p:nvCxnSpPr>
          <p:spPr>
            <a:xfrm flipH="1">
              <a:off x="8349225" y="3728689"/>
              <a:ext cx="779964" cy="715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 flipH="1">
              <a:off x="9129189" y="3735840"/>
              <a:ext cx="4287" cy="61419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/>
            <p:cNvSpPr txBox="1"/>
            <p:nvPr/>
          </p:nvSpPr>
          <p:spPr>
            <a:xfrm>
              <a:off x="8122932" y="3444568"/>
              <a:ext cx="292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9115214" y="4076223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7076331" y="4272369"/>
              <a:ext cx="349928" cy="589022"/>
              <a:chOff x="6889368" y="3940645"/>
              <a:chExt cx="349928" cy="474870"/>
            </a:xfrm>
          </p:grpSpPr>
          <p:cxnSp>
            <p:nvCxnSpPr>
              <p:cNvPr id="120" name="Straight Connector 119"/>
              <p:cNvCxnSpPr/>
              <p:nvPr/>
            </p:nvCxnSpPr>
            <p:spPr>
              <a:xfrm flipH="1">
                <a:off x="6889368" y="3940645"/>
                <a:ext cx="3499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 flipH="1">
                <a:off x="6889368" y="4415515"/>
                <a:ext cx="34992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7064332" y="3940645"/>
                <a:ext cx="5335" cy="47048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TextBox 122"/>
              <p:cNvSpPr txBox="1"/>
              <p:nvPr/>
            </p:nvSpPr>
            <p:spPr>
              <a:xfrm>
                <a:off x="6929596" y="4069569"/>
                <a:ext cx="309700" cy="25391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 smtClean="0"/>
                  <a:t>8”</a:t>
                </a:r>
                <a:endParaRPr lang="en-US" sz="1050" dirty="0"/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>
              <a:off x="6792301" y="3457362"/>
              <a:ext cx="2625915" cy="30895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2778537" y="577073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X-Y perspective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7374323" y="3133920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Z-Y perspective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928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6" y="73014"/>
            <a:ext cx="6477638" cy="75669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BSL Dev Cell Mobile Cart Version 2.0: </a:t>
            </a:r>
            <a:r>
              <a:rPr lang="en-US" sz="3200" dirty="0" smtClean="0"/>
              <a:t>Network Devices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033402" y="392502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185802" y="544902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Baumer</a:t>
            </a:r>
            <a:endParaRPr lang="en-US" sz="1200" u="sng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7715909" y="1140443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Baumer</a:t>
            </a:r>
            <a:endParaRPr lang="en-US" sz="1200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85802" y="12142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38202" y="13666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90602" y="15190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06453" y="144285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973682" y="2599040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8126082" y="2751440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56189" y="3346981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26082" y="34207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278482" y="35731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430882" y="37255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46733" y="364938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310607" y="258585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0463007" y="273825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Projector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93114" y="3333798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/>
              <a:t>Projector</a:t>
            </a:r>
            <a:endParaRPr lang="en-US" sz="1200" u="sng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0463007" y="34076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615407" y="35600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67807" y="37124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383658" y="363620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x3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929777" y="2999681"/>
            <a:ext cx="1396645" cy="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6" idx="2"/>
            <a:endCxn id="82" idx="0"/>
          </p:cNvCxnSpPr>
          <p:nvPr/>
        </p:nvCxnSpPr>
        <p:spPr>
          <a:xfrm rot="5400000">
            <a:off x="6367914" y="485821"/>
            <a:ext cx="309499" cy="3326773"/>
          </a:xfrm>
          <a:prstGeom prst="bentConnector3">
            <a:avLst>
              <a:gd name="adj1" fmla="val 171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82" idx="0"/>
          </p:cNvCxnSpPr>
          <p:nvPr/>
        </p:nvCxnSpPr>
        <p:spPr>
          <a:xfrm rot="10800000" flipV="1">
            <a:off x="4859277" y="1950523"/>
            <a:ext cx="3280535" cy="3534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34005" y="1641909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x8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610250" y="5541615"/>
            <a:ext cx="940280" cy="854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Data PC</a:t>
            </a:r>
            <a:endParaRPr lang="en-US" sz="1200" dirty="0"/>
          </a:p>
        </p:txBody>
      </p:sp>
      <p:cxnSp>
        <p:nvCxnSpPr>
          <p:cNvPr id="50" name="Elbow Connector 49"/>
          <p:cNvCxnSpPr>
            <a:stCxn id="54" idx="3"/>
            <a:endCxn id="101" idx="1"/>
          </p:cNvCxnSpPr>
          <p:nvPr/>
        </p:nvCxnSpPr>
        <p:spPr>
          <a:xfrm>
            <a:off x="2550530" y="5968623"/>
            <a:ext cx="602925" cy="319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82" idx="3"/>
            <a:endCxn id="29" idx="1"/>
          </p:cNvCxnSpPr>
          <p:nvPr/>
        </p:nvCxnSpPr>
        <p:spPr>
          <a:xfrm>
            <a:off x="5329416" y="2730965"/>
            <a:ext cx="2644266" cy="295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41522" y="274629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x3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9487198" y="395696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84" name="Rectangle 83"/>
          <p:cNvSpPr/>
          <p:nvPr/>
        </p:nvSpPr>
        <p:spPr>
          <a:xfrm>
            <a:off x="9639598" y="548096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Focus Controller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0169705" y="114363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Focus Controller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639598" y="12174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791998" y="13698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944398" y="15222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560249" y="1446045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</a:t>
            </a:r>
            <a:endParaRPr lang="en-US" dirty="0"/>
          </a:p>
        </p:txBody>
      </p:sp>
      <p:cxnSp>
        <p:nvCxnSpPr>
          <p:cNvPr id="90" name="Elbow Connector 89"/>
          <p:cNvCxnSpPr/>
          <p:nvPr/>
        </p:nvCxnSpPr>
        <p:spPr>
          <a:xfrm rot="10800000" flipV="1">
            <a:off x="5329417" y="1997652"/>
            <a:ext cx="5431195" cy="487910"/>
          </a:xfrm>
          <a:prstGeom prst="bentConnector3">
            <a:avLst>
              <a:gd name="adj1" fmla="val 3020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776805" y="2080462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x4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559703" y="4493041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Gb Uplink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3153455" y="5861595"/>
            <a:ext cx="940280" cy="854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Main Network Switch</a:t>
            </a:r>
            <a:endParaRPr lang="en-US" sz="1200" dirty="0"/>
          </a:p>
        </p:txBody>
      </p:sp>
      <p:sp>
        <p:nvSpPr>
          <p:cNvPr id="82" name="Rectangle 81"/>
          <p:cNvSpPr/>
          <p:nvPr/>
        </p:nvSpPr>
        <p:spPr>
          <a:xfrm>
            <a:off x="4389136" y="230395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Aggregating Network Switch</a:t>
            </a:r>
            <a:br>
              <a:rPr lang="en-US" sz="1200" u="sng" dirty="0" smtClean="0"/>
            </a:br>
            <a:r>
              <a:rPr lang="en-US" sz="1200" u="sng" dirty="0" smtClean="0"/>
              <a:t>(</a:t>
            </a:r>
            <a:r>
              <a:rPr lang="en-US" sz="1200" u="sng" dirty="0" err="1" smtClean="0"/>
              <a:t>PoE</a:t>
            </a:r>
            <a:r>
              <a:rPr lang="en-US" sz="1200" u="sng" dirty="0" smtClean="0"/>
              <a:t>)</a:t>
            </a:r>
            <a:endParaRPr lang="en-US" sz="1200" dirty="0"/>
          </a:p>
        </p:txBody>
      </p:sp>
      <p:cxnSp>
        <p:nvCxnSpPr>
          <p:cNvPr id="91" name="Elbow Connector 90"/>
          <p:cNvCxnSpPr>
            <a:endCxn id="82" idx="2"/>
          </p:cNvCxnSpPr>
          <p:nvPr/>
        </p:nvCxnSpPr>
        <p:spPr>
          <a:xfrm rot="5400000" flipH="1" flipV="1">
            <a:off x="2784378" y="3828511"/>
            <a:ext cx="2745436" cy="140435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7462" y="2509174"/>
            <a:ext cx="230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15-port switch needed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231371" y="4813169"/>
            <a:ext cx="34933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https://www.raspberrypi.org/products/poe-hat</a:t>
            </a:r>
            <a:r>
              <a:rPr lang="en-US" sz="1200" dirty="0" smtClean="0">
                <a:hlinkClick r:id="rId3"/>
              </a:rPr>
              <a:t>/</a:t>
            </a: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40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Localization via Depth Sensor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With extrinsics between Acuity and camera, we can take a depth measurement and (with simplifying assumptions), back out the focus value needed for the camera in physical units</a:t>
            </a:r>
          </a:p>
          <a:p>
            <a:r>
              <a:rPr lang="en-US" sz="1800" dirty="0" smtClean="0"/>
              <a:t>Then need a look-up-table for associating focus states with physical focus distances</a:t>
            </a:r>
            <a:endParaRPr lang="en-US" sz="1800" dirty="0"/>
          </a:p>
        </p:txBody>
      </p:sp>
      <p:sp>
        <p:nvSpPr>
          <p:cNvPr id="4" name="Freeform 3"/>
          <p:cNvSpPr/>
          <p:nvPr/>
        </p:nvSpPr>
        <p:spPr>
          <a:xfrm>
            <a:off x="939800" y="2904067"/>
            <a:ext cx="2074333" cy="2387600"/>
          </a:xfrm>
          <a:custGeom>
            <a:avLst/>
            <a:gdLst>
              <a:gd name="connsiteX0" fmla="*/ 152400 w 2074333"/>
              <a:gd name="connsiteY0" fmla="*/ 499533 h 2387600"/>
              <a:gd name="connsiteX1" fmla="*/ 169333 w 2074333"/>
              <a:gd name="connsiteY1" fmla="*/ 541866 h 2387600"/>
              <a:gd name="connsiteX2" fmla="*/ 177800 w 2074333"/>
              <a:gd name="connsiteY2" fmla="*/ 567266 h 2387600"/>
              <a:gd name="connsiteX3" fmla="*/ 194733 w 2074333"/>
              <a:gd name="connsiteY3" fmla="*/ 584200 h 2387600"/>
              <a:gd name="connsiteX4" fmla="*/ 220133 w 2074333"/>
              <a:gd name="connsiteY4" fmla="*/ 668866 h 2387600"/>
              <a:gd name="connsiteX5" fmla="*/ 228600 w 2074333"/>
              <a:gd name="connsiteY5" fmla="*/ 694266 h 2387600"/>
              <a:gd name="connsiteX6" fmla="*/ 237067 w 2074333"/>
              <a:gd name="connsiteY6" fmla="*/ 745066 h 2387600"/>
              <a:gd name="connsiteX7" fmla="*/ 228600 w 2074333"/>
              <a:gd name="connsiteY7" fmla="*/ 922866 h 2387600"/>
              <a:gd name="connsiteX8" fmla="*/ 220133 w 2074333"/>
              <a:gd name="connsiteY8" fmla="*/ 948266 h 2387600"/>
              <a:gd name="connsiteX9" fmla="*/ 211667 w 2074333"/>
              <a:gd name="connsiteY9" fmla="*/ 982133 h 2387600"/>
              <a:gd name="connsiteX10" fmla="*/ 177800 w 2074333"/>
              <a:gd name="connsiteY10" fmla="*/ 1032933 h 2387600"/>
              <a:gd name="connsiteX11" fmla="*/ 160867 w 2074333"/>
              <a:gd name="connsiteY11" fmla="*/ 1083733 h 2387600"/>
              <a:gd name="connsiteX12" fmla="*/ 143933 w 2074333"/>
              <a:gd name="connsiteY12" fmla="*/ 1151466 h 2387600"/>
              <a:gd name="connsiteX13" fmla="*/ 135467 w 2074333"/>
              <a:gd name="connsiteY13" fmla="*/ 1185333 h 2387600"/>
              <a:gd name="connsiteX14" fmla="*/ 118533 w 2074333"/>
              <a:gd name="connsiteY14" fmla="*/ 1210733 h 2387600"/>
              <a:gd name="connsiteX15" fmla="*/ 101600 w 2074333"/>
              <a:gd name="connsiteY15" fmla="*/ 1295400 h 2387600"/>
              <a:gd name="connsiteX16" fmla="*/ 84667 w 2074333"/>
              <a:gd name="connsiteY16" fmla="*/ 1397000 h 2387600"/>
              <a:gd name="connsiteX17" fmla="*/ 67733 w 2074333"/>
              <a:gd name="connsiteY17" fmla="*/ 1566333 h 2387600"/>
              <a:gd name="connsiteX18" fmla="*/ 50800 w 2074333"/>
              <a:gd name="connsiteY18" fmla="*/ 1651000 h 2387600"/>
              <a:gd name="connsiteX19" fmla="*/ 42333 w 2074333"/>
              <a:gd name="connsiteY19" fmla="*/ 1718733 h 2387600"/>
              <a:gd name="connsiteX20" fmla="*/ 25400 w 2074333"/>
              <a:gd name="connsiteY20" fmla="*/ 1769533 h 2387600"/>
              <a:gd name="connsiteX21" fmla="*/ 16933 w 2074333"/>
              <a:gd name="connsiteY21" fmla="*/ 1803400 h 2387600"/>
              <a:gd name="connsiteX22" fmla="*/ 25400 w 2074333"/>
              <a:gd name="connsiteY22" fmla="*/ 1888066 h 2387600"/>
              <a:gd name="connsiteX23" fmla="*/ 33867 w 2074333"/>
              <a:gd name="connsiteY23" fmla="*/ 1913466 h 2387600"/>
              <a:gd name="connsiteX24" fmla="*/ 42333 w 2074333"/>
              <a:gd name="connsiteY24" fmla="*/ 1947333 h 2387600"/>
              <a:gd name="connsiteX25" fmla="*/ 50800 w 2074333"/>
              <a:gd name="connsiteY25" fmla="*/ 2023533 h 2387600"/>
              <a:gd name="connsiteX26" fmla="*/ 33867 w 2074333"/>
              <a:gd name="connsiteY26" fmla="*/ 2201333 h 2387600"/>
              <a:gd name="connsiteX27" fmla="*/ 25400 w 2074333"/>
              <a:gd name="connsiteY27" fmla="*/ 2226733 h 2387600"/>
              <a:gd name="connsiteX28" fmla="*/ 16933 w 2074333"/>
              <a:gd name="connsiteY28" fmla="*/ 2269066 h 2387600"/>
              <a:gd name="connsiteX29" fmla="*/ 0 w 2074333"/>
              <a:gd name="connsiteY29" fmla="*/ 2319866 h 2387600"/>
              <a:gd name="connsiteX30" fmla="*/ 59267 w 2074333"/>
              <a:gd name="connsiteY30" fmla="*/ 2353733 h 2387600"/>
              <a:gd name="connsiteX31" fmla="*/ 84667 w 2074333"/>
              <a:gd name="connsiteY31" fmla="*/ 2370666 h 2387600"/>
              <a:gd name="connsiteX32" fmla="*/ 160867 w 2074333"/>
              <a:gd name="connsiteY32" fmla="*/ 2387600 h 2387600"/>
              <a:gd name="connsiteX33" fmla="*/ 347133 w 2074333"/>
              <a:gd name="connsiteY33" fmla="*/ 2379133 h 2387600"/>
              <a:gd name="connsiteX34" fmla="*/ 372533 w 2074333"/>
              <a:gd name="connsiteY34" fmla="*/ 2370666 h 2387600"/>
              <a:gd name="connsiteX35" fmla="*/ 406400 w 2074333"/>
              <a:gd name="connsiteY35" fmla="*/ 2362200 h 2387600"/>
              <a:gd name="connsiteX36" fmla="*/ 448733 w 2074333"/>
              <a:gd name="connsiteY36" fmla="*/ 2353733 h 2387600"/>
              <a:gd name="connsiteX37" fmla="*/ 516467 w 2074333"/>
              <a:gd name="connsiteY37" fmla="*/ 2336800 h 2387600"/>
              <a:gd name="connsiteX38" fmla="*/ 601133 w 2074333"/>
              <a:gd name="connsiteY38" fmla="*/ 2302933 h 2387600"/>
              <a:gd name="connsiteX39" fmla="*/ 651933 w 2074333"/>
              <a:gd name="connsiteY39" fmla="*/ 2286000 h 2387600"/>
              <a:gd name="connsiteX40" fmla="*/ 719667 w 2074333"/>
              <a:gd name="connsiteY40" fmla="*/ 2260600 h 2387600"/>
              <a:gd name="connsiteX41" fmla="*/ 770467 w 2074333"/>
              <a:gd name="connsiteY41" fmla="*/ 2226733 h 2387600"/>
              <a:gd name="connsiteX42" fmla="*/ 795867 w 2074333"/>
              <a:gd name="connsiteY42" fmla="*/ 2209800 h 2387600"/>
              <a:gd name="connsiteX43" fmla="*/ 829733 w 2074333"/>
              <a:gd name="connsiteY43" fmla="*/ 2201333 h 2387600"/>
              <a:gd name="connsiteX44" fmla="*/ 863600 w 2074333"/>
              <a:gd name="connsiteY44" fmla="*/ 2167466 h 2387600"/>
              <a:gd name="connsiteX45" fmla="*/ 914400 w 2074333"/>
              <a:gd name="connsiteY45" fmla="*/ 2150533 h 2387600"/>
              <a:gd name="connsiteX46" fmla="*/ 948267 w 2074333"/>
              <a:gd name="connsiteY46" fmla="*/ 2142066 h 2387600"/>
              <a:gd name="connsiteX47" fmla="*/ 1032933 w 2074333"/>
              <a:gd name="connsiteY47" fmla="*/ 2108200 h 2387600"/>
              <a:gd name="connsiteX48" fmla="*/ 1049867 w 2074333"/>
              <a:gd name="connsiteY48" fmla="*/ 2091266 h 2387600"/>
              <a:gd name="connsiteX49" fmla="*/ 1117600 w 2074333"/>
              <a:gd name="connsiteY49" fmla="*/ 2074333 h 2387600"/>
              <a:gd name="connsiteX50" fmla="*/ 1143000 w 2074333"/>
              <a:gd name="connsiteY50" fmla="*/ 2057400 h 2387600"/>
              <a:gd name="connsiteX51" fmla="*/ 1168400 w 2074333"/>
              <a:gd name="connsiteY51" fmla="*/ 2048933 h 2387600"/>
              <a:gd name="connsiteX52" fmla="*/ 1236133 w 2074333"/>
              <a:gd name="connsiteY52" fmla="*/ 2023533 h 2387600"/>
              <a:gd name="connsiteX53" fmla="*/ 1354667 w 2074333"/>
              <a:gd name="connsiteY53" fmla="*/ 1964266 h 2387600"/>
              <a:gd name="connsiteX54" fmla="*/ 1430867 w 2074333"/>
              <a:gd name="connsiteY54" fmla="*/ 1938866 h 2387600"/>
              <a:gd name="connsiteX55" fmla="*/ 1456267 w 2074333"/>
              <a:gd name="connsiteY55" fmla="*/ 1921933 h 2387600"/>
              <a:gd name="connsiteX56" fmla="*/ 1481667 w 2074333"/>
              <a:gd name="connsiteY56" fmla="*/ 1913466 h 2387600"/>
              <a:gd name="connsiteX57" fmla="*/ 1507067 w 2074333"/>
              <a:gd name="connsiteY57" fmla="*/ 1896533 h 2387600"/>
              <a:gd name="connsiteX58" fmla="*/ 1532467 w 2074333"/>
              <a:gd name="connsiteY58" fmla="*/ 1888066 h 2387600"/>
              <a:gd name="connsiteX59" fmla="*/ 1617133 w 2074333"/>
              <a:gd name="connsiteY59" fmla="*/ 1837266 h 2387600"/>
              <a:gd name="connsiteX60" fmla="*/ 1667933 w 2074333"/>
              <a:gd name="connsiteY60" fmla="*/ 1786466 h 2387600"/>
              <a:gd name="connsiteX61" fmla="*/ 1718733 w 2074333"/>
              <a:gd name="connsiteY61" fmla="*/ 1744133 h 2387600"/>
              <a:gd name="connsiteX62" fmla="*/ 1769533 w 2074333"/>
              <a:gd name="connsiteY62" fmla="*/ 1701800 h 2387600"/>
              <a:gd name="connsiteX63" fmla="*/ 1862667 w 2074333"/>
              <a:gd name="connsiteY63" fmla="*/ 1574800 h 2387600"/>
              <a:gd name="connsiteX64" fmla="*/ 1913467 w 2074333"/>
              <a:gd name="connsiteY64" fmla="*/ 1532466 h 2387600"/>
              <a:gd name="connsiteX65" fmla="*/ 1964267 w 2074333"/>
              <a:gd name="connsiteY65" fmla="*/ 1490133 h 2387600"/>
              <a:gd name="connsiteX66" fmla="*/ 2006600 w 2074333"/>
              <a:gd name="connsiteY66" fmla="*/ 1430866 h 2387600"/>
              <a:gd name="connsiteX67" fmla="*/ 2032000 w 2074333"/>
              <a:gd name="connsiteY67" fmla="*/ 1397000 h 2387600"/>
              <a:gd name="connsiteX68" fmla="*/ 2040467 w 2074333"/>
              <a:gd name="connsiteY68" fmla="*/ 1371600 h 2387600"/>
              <a:gd name="connsiteX69" fmla="*/ 2057400 w 2074333"/>
              <a:gd name="connsiteY69" fmla="*/ 1278466 h 2387600"/>
              <a:gd name="connsiteX70" fmla="*/ 2074333 w 2074333"/>
              <a:gd name="connsiteY70" fmla="*/ 1058333 h 2387600"/>
              <a:gd name="connsiteX71" fmla="*/ 2065867 w 2074333"/>
              <a:gd name="connsiteY71" fmla="*/ 914400 h 2387600"/>
              <a:gd name="connsiteX72" fmla="*/ 2048933 w 2074333"/>
              <a:gd name="connsiteY72" fmla="*/ 889000 h 2387600"/>
              <a:gd name="connsiteX73" fmla="*/ 2023533 w 2074333"/>
              <a:gd name="connsiteY73" fmla="*/ 829733 h 2387600"/>
              <a:gd name="connsiteX74" fmla="*/ 1998133 w 2074333"/>
              <a:gd name="connsiteY74" fmla="*/ 787400 h 2387600"/>
              <a:gd name="connsiteX75" fmla="*/ 1989667 w 2074333"/>
              <a:gd name="connsiteY75" fmla="*/ 745066 h 2387600"/>
              <a:gd name="connsiteX76" fmla="*/ 1964267 w 2074333"/>
              <a:gd name="connsiteY76" fmla="*/ 685800 h 2387600"/>
              <a:gd name="connsiteX77" fmla="*/ 1955800 w 2074333"/>
              <a:gd name="connsiteY77" fmla="*/ 626533 h 2387600"/>
              <a:gd name="connsiteX78" fmla="*/ 1938867 w 2074333"/>
              <a:gd name="connsiteY78" fmla="*/ 524933 h 2387600"/>
              <a:gd name="connsiteX79" fmla="*/ 1947333 w 2074333"/>
              <a:gd name="connsiteY79" fmla="*/ 287866 h 2387600"/>
              <a:gd name="connsiteX80" fmla="*/ 1955800 w 2074333"/>
              <a:gd name="connsiteY80" fmla="*/ 254000 h 2387600"/>
              <a:gd name="connsiteX81" fmla="*/ 1947333 w 2074333"/>
              <a:gd name="connsiteY81" fmla="*/ 76200 h 2387600"/>
              <a:gd name="connsiteX82" fmla="*/ 1888067 w 2074333"/>
              <a:gd name="connsiteY82" fmla="*/ 50800 h 2387600"/>
              <a:gd name="connsiteX83" fmla="*/ 1761067 w 2074333"/>
              <a:gd name="connsiteY83" fmla="*/ 33866 h 2387600"/>
              <a:gd name="connsiteX84" fmla="*/ 1693333 w 2074333"/>
              <a:gd name="connsiteY84" fmla="*/ 16933 h 2387600"/>
              <a:gd name="connsiteX85" fmla="*/ 1490133 w 2074333"/>
              <a:gd name="connsiteY85" fmla="*/ 0 h 2387600"/>
              <a:gd name="connsiteX86" fmla="*/ 787400 w 2074333"/>
              <a:gd name="connsiteY86" fmla="*/ 8466 h 2387600"/>
              <a:gd name="connsiteX87" fmla="*/ 753533 w 2074333"/>
              <a:gd name="connsiteY87" fmla="*/ 16933 h 2387600"/>
              <a:gd name="connsiteX88" fmla="*/ 711200 w 2074333"/>
              <a:gd name="connsiteY88" fmla="*/ 25400 h 2387600"/>
              <a:gd name="connsiteX89" fmla="*/ 635000 w 2074333"/>
              <a:gd name="connsiteY89" fmla="*/ 33866 h 2387600"/>
              <a:gd name="connsiteX90" fmla="*/ 609600 w 2074333"/>
              <a:gd name="connsiteY90" fmla="*/ 42333 h 2387600"/>
              <a:gd name="connsiteX91" fmla="*/ 550333 w 2074333"/>
              <a:gd name="connsiteY91" fmla="*/ 59266 h 2387600"/>
              <a:gd name="connsiteX92" fmla="*/ 482600 w 2074333"/>
              <a:gd name="connsiteY92" fmla="*/ 93133 h 2387600"/>
              <a:gd name="connsiteX93" fmla="*/ 381000 w 2074333"/>
              <a:gd name="connsiteY93" fmla="*/ 152400 h 2387600"/>
              <a:gd name="connsiteX94" fmla="*/ 330200 w 2074333"/>
              <a:gd name="connsiteY94" fmla="*/ 203200 h 2387600"/>
              <a:gd name="connsiteX95" fmla="*/ 287867 w 2074333"/>
              <a:gd name="connsiteY95" fmla="*/ 279400 h 2387600"/>
              <a:gd name="connsiteX96" fmla="*/ 270933 w 2074333"/>
              <a:gd name="connsiteY96" fmla="*/ 296333 h 2387600"/>
              <a:gd name="connsiteX97" fmla="*/ 228600 w 2074333"/>
              <a:gd name="connsiteY97" fmla="*/ 338666 h 2387600"/>
              <a:gd name="connsiteX98" fmla="*/ 194733 w 2074333"/>
              <a:gd name="connsiteY98" fmla="*/ 397933 h 2387600"/>
              <a:gd name="connsiteX99" fmla="*/ 203200 w 2074333"/>
              <a:gd name="connsiteY99" fmla="*/ 448733 h 2387600"/>
              <a:gd name="connsiteX100" fmla="*/ 220133 w 2074333"/>
              <a:gd name="connsiteY100" fmla="*/ 499533 h 2387600"/>
              <a:gd name="connsiteX101" fmla="*/ 152400 w 2074333"/>
              <a:gd name="connsiteY101" fmla="*/ 499533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074333" h="2387600">
                <a:moveTo>
                  <a:pt x="152400" y="499533"/>
                </a:moveTo>
                <a:cubicBezTo>
                  <a:pt x="143933" y="506589"/>
                  <a:pt x="163997" y="527636"/>
                  <a:pt x="169333" y="541866"/>
                </a:cubicBezTo>
                <a:cubicBezTo>
                  <a:pt x="172467" y="550222"/>
                  <a:pt x="173208" y="559613"/>
                  <a:pt x="177800" y="567266"/>
                </a:cubicBezTo>
                <a:cubicBezTo>
                  <a:pt x="181907" y="574111"/>
                  <a:pt x="189089" y="578555"/>
                  <a:pt x="194733" y="584200"/>
                </a:cubicBezTo>
                <a:cubicBezTo>
                  <a:pt x="207529" y="635379"/>
                  <a:pt x="199522" y="607032"/>
                  <a:pt x="220133" y="668866"/>
                </a:cubicBezTo>
                <a:cubicBezTo>
                  <a:pt x="222955" y="677333"/>
                  <a:pt x="227133" y="685463"/>
                  <a:pt x="228600" y="694266"/>
                </a:cubicBezTo>
                <a:lnTo>
                  <a:pt x="237067" y="745066"/>
                </a:lnTo>
                <a:cubicBezTo>
                  <a:pt x="234245" y="804333"/>
                  <a:pt x="233528" y="863737"/>
                  <a:pt x="228600" y="922866"/>
                </a:cubicBezTo>
                <a:cubicBezTo>
                  <a:pt x="227859" y="931760"/>
                  <a:pt x="222585" y="939685"/>
                  <a:pt x="220133" y="948266"/>
                </a:cubicBezTo>
                <a:cubicBezTo>
                  <a:pt x="216936" y="959455"/>
                  <a:pt x="216871" y="971725"/>
                  <a:pt x="211667" y="982133"/>
                </a:cubicBezTo>
                <a:cubicBezTo>
                  <a:pt x="202566" y="1000336"/>
                  <a:pt x="184236" y="1013626"/>
                  <a:pt x="177800" y="1032933"/>
                </a:cubicBezTo>
                <a:cubicBezTo>
                  <a:pt x="172156" y="1049866"/>
                  <a:pt x="165196" y="1066417"/>
                  <a:pt x="160867" y="1083733"/>
                </a:cubicBezTo>
                <a:lnTo>
                  <a:pt x="143933" y="1151466"/>
                </a:lnTo>
                <a:cubicBezTo>
                  <a:pt x="141111" y="1162755"/>
                  <a:pt x="141922" y="1175651"/>
                  <a:pt x="135467" y="1185333"/>
                </a:cubicBezTo>
                <a:lnTo>
                  <a:pt x="118533" y="1210733"/>
                </a:lnTo>
                <a:cubicBezTo>
                  <a:pt x="103557" y="1270640"/>
                  <a:pt x="115441" y="1219275"/>
                  <a:pt x="101600" y="1295400"/>
                </a:cubicBezTo>
                <a:cubicBezTo>
                  <a:pt x="91776" y="1349430"/>
                  <a:pt x="91622" y="1334403"/>
                  <a:pt x="84667" y="1397000"/>
                </a:cubicBezTo>
                <a:cubicBezTo>
                  <a:pt x="78403" y="1453379"/>
                  <a:pt x="78858" y="1510709"/>
                  <a:pt x="67733" y="1566333"/>
                </a:cubicBezTo>
                <a:cubicBezTo>
                  <a:pt x="62089" y="1594555"/>
                  <a:pt x="54370" y="1622441"/>
                  <a:pt x="50800" y="1651000"/>
                </a:cubicBezTo>
                <a:cubicBezTo>
                  <a:pt x="47978" y="1673578"/>
                  <a:pt x="47101" y="1696485"/>
                  <a:pt x="42333" y="1718733"/>
                </a:cubicBezTo>
                <a:cubicBezTo>
                  <a:pt x="38593" y="1736186"/>
                  <a:pt x="29729" y="1752217"/>
                  <a:pt x="25400" y="1769533"/>
                </a:cubicBezTo>
                <a:lnTo>
                  <a:pt x="16933" y="1803400"/>
                </a:lnTo>
                <a:cubicBezTo>
                  <a:pt x="19755" y="1831622"/>
                  <a:pt x="21087" y="1860033"/>
                  <a:pt x="25400" y="1888066"/>
                </a:cubicBezTo>
                <a:cubicBezTo>
                  <a:pt x="26757" y="1896887"/>
                  <a:pt x="31415" y="1904885"/>
                  <a:pt x="33867" y="1913466"/>
                </a:cubicBezTo>
                <a:cubicBezTo>
                  <a:pt x="37064" y="1924655"/>
                  <a:pt x="39511" y="1936044"/>
                  <a:pt x="42333" y="1947333"/>
                </a:cubicBezTo>
                <a:cubicBezTo>
                  <a:pt x="45155" y="1972733"/>
                  <a:pt x="50800" y="1997977"/>
                  <a:pt x="50800" y="2023533"/>
                </a:cubicBezTo>
                <a:cubicBezTo>
                  <a:pt x="50800" y="2067165"/>
                  <a:pt x="45420" y="2149346"/>
                  <a:pt x="33867" y="2201333"/>
                </a:cubicBezTo>
                <a:cubicBezTo>
                  <a:pt x="31931" y="2210045"/>
                  <a:pt x="27565" y="2218075"/>
                  <a:pt x="25400" y="2226733"/>
                </a:cubicBezTo>
                <a:cubicBezTo>
                  <a:pt x="21910" y="2240694"/>
                  <a:pt x="20719" y="2255183"/>
                  <a:pt x="16933" y="2269066"/>
                </a:cubicBezTo>
                <a:cubicBezTo>
                  <a:pt x="12237" y="2286286"/>
                  <a:pt x="0" y="2319866"/>
                  <a:pt x="0" y="2319866"/>
                </a:cubicBezTo>
                <a:cubicBezTo>
                  <a:pt x="32904" y="2352772"/>
                  <a:pt x="-426" y="2323887"/>
                  <a:pt x="59267" y="2353733"/>
                </a:cubicBezTo>
                <a:cubicBezTo>
                  <a:pt x="68368" y="2358284"/>
                  <a:pt x="75566" y="2366115"/>
                  <a:pt x="84667" y="2370666"/>
                </a:cubicBezTo>
                <a:cubicBezTo>
                  <a:pt x="105511" y="2381088"/>
                  <a:pt x="141353" y="2384348"/>
                  <a:pt x="160867" y="2387600"/>
                </a:cubicBezTo>
                <a:cubicBezTo>
                  <a:pt x="222956" y="2384778"/>
                  <a:pt x="285178" y="2384090"/>
                  <a:pt x="347133" y="2379133"/>
                </a:cubicBezTo>
                <a:cubicBezTo>
                  <a:pt x="356029" y="2378421"/>
                  <a:pt x="363952" y="2373118"/>
                  <a:pt x="372533" y="2370666"/>
                </a:cubicBezTo>
                <a:cubicBezTo>
                  <a:pt x="383722" y="2367469"/>
                  <a:pt x="395041" y="2364724"/>
                  <a:pt x="406400" y="2362200"/>
                </a:cubicBezTo>
                <a:cubicBezTo>
                  <a:pt x="420448" y="2359078"/>
                  <a:pt x="434772" y="2357223"/>
                  <a:pt x="448733" y="2353733"/>
                </a:cubicBezTo>
                <a:cubicBezTo>
                  <a:pt x="552835" y="2327706"/>
                  <a:pt x="360491" y="2367992"/>
                  <a:pt x="516467" y="2336800"/>
                </a:cubicBezTo>
                <a:cubicBezTo>
                  <a:pt x="553091" y="2300173"/>
                  <a:pt x="516222" y="2331236"/>
                  <a:pt x="601133" y="2302933"/>
                </a:cubicBezTo>
                <a:cubicBezTo>
                  <a:pt x="618066" y="2297289"/>
                  <a:pt x="635968" y="2293983"/>
                  <a:pt x="651933" y="2286000"/>
                </a:cubicBezTo>
                <a:cubicBezTo>
                  <a:pt x="696208" y="2263862"/>
                  <a:pt x="673555" y="2272127"/>
                  <a:pt x="719667" y="2260600"/>
                </a:cubicBezTo>
                <a:lnTo>
                  <a:pt x="770467" y="2226733"/>
                </a:lnTo>
                <a:cubicBezTo>
                  <a:pt x="778934" y="2221089"/>
                  <a:pt x="785995" y="2212268"/>
                  <a:pt x="795867" y="2209800"/>
                </a:cubicBezTo>
                <a:lnTo>
                  <a:pt x="829733" y="2201333"/>
                </a:lnTo>
                <a:cubicBezTo>
                  <a:pt x="841022" y="2190044"/>
                  <a:pt x="848454" y="2172515"/>
                  <a:pt x="863600" y="2167466"/>
                </a:cubicBezTo>
                <a:cubicBezTo>
                  <a:pt x="880533" y="2161822"/>
                  <a:pt x="897084" y="2154862"/>
                  <a:pt x="914400" y="2150533"/>
                </a:cubicBezTo>
                <a:cubicBezTo>
                  <a:pt x="925689" y="2147711"/>
                  <a:pt x="937463" y="2146388"/>
                  <a:pt x="948267" y="2142066"/>
                </a:cubicBezTo>
                <a:cubicBezTo>
                  <a:pt x="1050274" y="2101263"/>
                  <a:pt x="955624" y="2127526"/>
                  <a:pt x="1032933" y="2108200"/>
                </a:cubicBezTo>
                <a:cubicBezTo>
                  <a:pt x="1038578" y="2102555"/>
                  <a:pt x="1043022" y="2095373"/>
                  <a:pt x="1049867" y="2091266"/>
                </a:cubicBezTo>
                <a:cubicBezTo>
                  <a:pt x="1062882" y="2083457"/>
                  <a:pt x="1108500" y="2076153"/>
                  <a:pt x="1117600" y="2074333"/>
                </a:cubicBezTo>
                <a:cubicBezTo>
                  <a:pt x="1126067" y="2068689"/>
                  <a:pt x="1133899" y="2061951"/>
                  <a:pt x="1143000" y="2057400"/>
                </a:cubicBezTo>
                <a:cubicBezTo>
                  <a:pt x="1150982" y="2053409"/>
                  <a:pt x="1160013" y="2051983"/>
                  <a:pt x="1168400" y="2048933"/>
                </a:cubicBezTo>
                <a:cubicBezTo>
                  <a:pt x="1191061" y="2040692"/>
                  <a:pt x="1213555" y="2032000"/>
                  <a:pt x="1236133" y="2023533"/>
                </a:cubicBezTo>
                <a:cubicBezTo>
                  <a:pt x="1276047" y="1983622"/>
                  <a:pt x="1259322" y="1996048"/>
                  <a:pt x="1354667" y="1964266"/>
                </a:cubicBezTo>
                <a:cubicBezTo>
                  <a:pt x="1380067" y="1955799"/>
                  <a:pt x="1408590" y="1953717"/>
                  <a:pt x="1430867" y="1938866"/>
                </a:cubicBezTo>
                <a:cubicBezTo>
                  <a:pt x="1439334" y="1933222"/>
                  <a:pt x="1447166" y="1926484"/>
                  <a:pt x="1456267" y="1921933"/>
                </a:cubicBezTo>
                <a:cubicBezTo>
                  <a:pt x="1464249" y="1917942"/>
                  <a:pt x="1473685" y="1917457"/>
                  <a:pt x="1481667" y="1913466"/>
                </a:cubicBezTo>
                <a:cubicBezTo>
                  <a:pt x="1490768" y="1908915"/>
                  <a:pt x="1497966" y="1901084"/>
                  <a:pt x="1507067" y="1896533"/>
                </a:cubicBezTo>
                <a:cubicBezTo>
                  <a:pt x="1515049" y="1892542"/>
                  <a:pt x="1524609" y="1892297"/>
                  <a:pt x="1532467" y="1888066"/>
                </a:cubicBezTo>
                <a:cubicBezTo>
                  <a:pt x="1561445" y="1872462"/>
                  <a:pt x="1617133" y="1837266"/>
                  <a:pt x="1617133" y="1837266"/>
                </a:cubicBezTo>
                <a:cubicBezTo>
                  <a:pt x="1645680" y="1794447"/>
                  <a:pt x="1620677" y="1825846"/>
                  <a:pt x="1667933" y="1786466"/>
                </a:cubicBezTo>
                <a:cubicBezTo>
                  <a:pt x="1725679" y="1738344"/>
                  <a:pt x="1623975" y="1811818"/>
                  <a:pt x="1718733" y="1744133"/>
                </a:cubicBezTo>
                <a:cubicBezTo>
                  <a:pt x="1743194" y="1726661"/>
                  <a:pt x="1749766" y="1727214"/>
                  <a:pt x="1769533" y="1701800"/>
                </a:cubicBezTo>
                <a:cubicBezTo>
                  <a:pt x="1814658" y="1643782"/>
                  <a:pt x="1801327" y="1636144"/>
                  <a:pt x="1862667" y="1574800"/>
                </a:cubicBezTo>
                <a:cubicBezTo>
                  <a:pt x="1906649" y="1530816"/>
                  <a:pt x="1843037" y="1592834"/>
                  <a:pt x="1913467" y="1532466"/>
                </a:cubicBezTo>
                <a:cubicBezTo>
                  <a:pt x="1970508" y="1483574"/>
                  <a:pt x="1908129" y="1527558"/>
                  <a:pt x="1964267" y="1490133"/>
                </a:cubicBezTo>
                <a:cubicBezTo>
                  <a:pt x="2047309" y="1379409"/>
                  <a:pt x="1944676" y="1517559"/>
                  <a:pt x="2006600" y="1430866"/>
                </a:cubicBezTo>
                <a:cubicBezTo>
                  <a:pt x="2014802" y="1419383"/>
                  <a:pt x="2023533" y="1408289"/>
                  <a:pt x="2032000" y="1397000"/>
                </a:cubicBezTo>
                <a:cubicBezTo>
                  <a:pt x="2034822" y="1388533"/>
                  <a:pt x="2038015" y="1380181"/>
                  <a:pt x="2040467" y="1371600"/>
                </a:cubicBezTo>
                <a:cubicBezTo>
                  <a:pt x="2049740" y="1339143"/>
                  <a:pt x="2054203" y="1313630"/>
                  <a:pt x="2057400" y="1278466"/>
                </a:cubicBezTo>
                <a:cubicBezTo>
                  <a:pt x="2064063" y="1205174"/>
                  <a:pt x="2074333" y="1058333"/>
                  <a:pt x="2074333" y="1058333"/>
                </a:cubicBezTo>
                <a:cubicBezTo>
                  <a:pt x="2071511" y="1010355"/>
                  <a:pt x="2072996" y="961929"/>
                  <a:pt x="2065867" y="914400"/>
                </a:cubicBezTo>
                <a:cubicBezTo>
                  <a:pt x="2064358" y="904337"/>
                  <a:pt x="2053982" y="897835"/>
                  <a:pt x="2048933" y="889000"/>
                </a:cubicBezTo>
                <a:cubicBezTo>
                  <a:pt x="1978465" y="765682"/>
                  <a:pt x="2071024" y="924714"/>
                  <a:pt x="2023533" y="829733"/>
                </a:cubicBezTo>
                <a:cubicBezTo>
                  <a:pt x="2016174" y="815014"/>
                  <a:pt x="2006600" y="801511"/>
                  <a:pt x="1998133" y="787400"/>
                </a:cubicBezTo>
                <a:cubicBezTo>
                  <a:pt x="1995311" y="773289"/>
                  <a:pt x="1994218" y="758718"/>
                  <a:pt x="1989667" y="745066"/>
                </a:cubicBezTo>
                <a:cubicBezTo>
                  <a:pt x="1982870" y="724676"/>
                  <a:pt x="1970172" y="706466"/>
                  <a:pt x="1964267" y="685800"/>
                </a:cubicBezTo>
                <a:cubicBezTo>
                  <a:pt x="1958785" y="666612"/>
                  <a:pt x="1958912" y="646245"/>
                  <a:pt x="1955800" y="626533"/>
                </a:cubicBezTo>
                <a:cubicBezTo>
                  <a:pt x="1950445" y="592619"/>
                  <a:pt x="1938867" y="524933"/>
                  <a:pt x="1938867" y="524933"/>
                </a:cubicBezTo>
                <a:cubicBezTo>
                  <a:pt x="1941689" y="445911"/>
                  <a:pt x="1942401" y="366785"/>
                  <a:pt x="1947333" y="287866"/>
                </a:cubicBezTo>
                <a:cubicBezTo>
                  <a:pt x="1948059" y="276253"/>
                  <a:pt x="1955800" y="265636"/>
                  <a:pt x="1955800" y="254000"/>
                </a:cubicBezTo>
                <a:cubicBezTo>
                  <a:pt x="1955800" y="194666"/>
                  <a:pt x="1957499" y="134656"/>
                  <a:pt x="1947333" y="76200"/>
                </a:cubicBezTo>
                <a:cubicBezTo>
                  <a:pt x="1944771" y="61468"/>
                  <a:pt x="1894619" y="51834"/>
                  <a:pt x="1888067" y="50800"/>
                </a:cubicBezTo>
                <a:cubicBezTo>
                  <a:pt x="1845882" y="44139"/>
                  <a:pt x="1803143" y="41184"/>
                  <a:pt x="1761067" y="33866"/>
                </a:cubicBezTo>
                <a:cubicBezTo>
                  <a:pt x="1738138" y="29878"/>
                  <a:pt x="1716321" y="20563"/>
                  <a:pt x="1693333" y="16933"/>
                </a:cubicBezTo>
                <a:cubicBezTo>
                  <a:pt x="1670902" y="13391"/>
                  <a:pt x="1504562" y="1110"/>
                  <a:pt x="1490133" y="0"/>
                </a:cubicBezTo>
                <a:lnTo>
                  <a:pt x="787400" y="8466"/>
                </a:lnTo>
                <a:cubicBezTo>
                  <a:pt x="775767" y="8733"/>
                  <a:pt x="764892" y="14409"/>
                  <a:pt x="753533" y="16933"/>
                </a:cubicBezTo>
                <a:cubicBezTo>
                  <a:pt x="739485" y="20055"/>
                  <a:pt x="725446" y="23365"/>
                  <a:pt x="711200" y="25400"/>
                </a:cubicBezTo>
                <a:cubicBezTo>
                  <a:pt x="685901" y="29014"/>
                  <a:pt x="660400" y="31044"/>
                  <a:pt x="635000" y="33866"/>
                </a:cubicBezTo>
                <a:cubicBezTo>
                  <a:pt x="626533" y="36688"/>
                  <a:pt x="618181" y="39881"/>
                  <a:pt x="609600" y="42333"/>
                </a:cubicBezTo>
                <a:cubicBezTo>
                  <a:pt x="535155" y="63604"/>
                  <a:pt x="611253" y="38961"/>
                  <a:pt x="550333" y="59266"/>
                </a:cubicBezTo>
                <a:cubicBezTo>
                  <a:pt x="509592" y="100009"/>
                  <a:pt x="565987" y="48660"/>
                  <a:pt x="482600" y="93133"/>
                </a:cubicBezTo>
                <a:cubicBezTo>
                  <a:pt x="343218" y="167470"/>
                  <a:pt x="451661" y="128845"/>
                  <a:pt x="381000" y="152400"/>
                </a:cubicBezTo>
                <a:cubicBezTo>
                  <a:pt x="364067" y="169333"/>
                  <a:pt x="337773" y="180482"/>
                  <a:pt x="330200" y="203200"/>
                </a:cubicBezTo>
                <a:cubicBezTo>
                  <a:pt x="319554" y="235138"/>
                  <a:pt x="316977" y="250291"/>
                  <a:pt x="287867" y="279400"/>
                </a:cubicBezTo>
                <a:cubicBezTo>
                  <a:pt x="282222" y="285044"/>
                  <a:pt x="275920" y="290100"/>
                  <a:pt x="270933" y="296333"/>
                </a:cubicBezTo>
                <a:cubicBezTo>
                  <a:pt x="238678" y="336652"/>
                  <a:pt x="272145" y="309637"/>
                  <a:pt x="228600" y="338666"/>
                </a:cubicBezTo>
                <a:cubicBezTo>
                  <a:pt x="218289" y="352415"/>
                  <a:pt x="194733" y="376386"/>
                  <a:pt x="194733" y="397933"/>
                </a:cubicBezTo>
                <a:cubicBezTo>
                  <a:pt x="194733" y="415100"/>
                  <a:pt x="199036" y="432079"/>
                  <a:pt x="203200" y="448733"/>
                </a:cubicBezTo>
                <a:cubicBezTo>
                  <a:pt x="207529" y="466049"/>
                  <a:pt x="220133" y="499533"/>
                  <a:pt x="220133" y="499533"/>
                </a:cubicBezTo>
                <a:cubicBezTo>
                  <a:pt x="200069" y="529629"/>
                  <a:pt x="160867" y="492477"/>
                  <a:pt x="152400" y="49953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454453" y="3674533"/>
            <a:ext cx="509814" cy="576730"/>
          </a:xfrm>
          <a:custGeom>
            <a:avLst/>
            <a:gdLst>
              <a:gd name="connsiteX0" fmla="*/ 120347 w 509814"/>
              <a:gd name="connsiteY0" fmla="*/ 152400 h 576730"/>
              <a:gd name="connsiteX1" fmla="*/ 111880 w 509814"/>
              <a:gd name="connsiteY1" fmla="*/ 330200 h 576730"/>
              <a:gd name="connsiteX2" fmla="*/ 78014 w 509814"/>
              <a:gd name="connsiteY2" fmla="*/ 406400 h 576730"/>
              <a:gd name="connsiteX3" fmla="*/ 61080 w 509814"/>
              <a:gd name="connsiteY3" fmla="*/ 457200 h 576730"/>
              <a:gd name="connsiteX4" fmla="*/ 44147 w 509814"/>
              <a:gd name="connsiteY4" fmla="*/ 482600 h 576730"/>
              <a:gd name="connsiteX5" fmla="*/ 10280 w 509814"/>
              <a:gd name="connsiteY5" fmla="*/ 550334 h 576730"/>
              <a:gd name="connsiteX6" fmla="*/ 1814 w 509814"/>
              <a:gd name="connsiteY6" fmla="*/ 575734 h 576730"/>
              <a:gd name="connsiteX7" fmla="*/ 52614 w 509814"/>
              <a:gd name="connsiteY7" fmla="*/ 550334 h 576730"/>
              <a:gd name="connsiteX8" fmla="*/ 94947 w 509814"/>
              <a:gd name="connsiteY8" fmla="*/ 516467 h 576730"/>
              <a:gd name="connsiteX9" fmla="*/ 120347 w 509814"/>
              <a:gd name="connsiteY9" fmla="*/ 508000 h 576730"/>
              <a:gd name="connsiteX10" fmla="*/ 171147 w 509814"/>
              <a:gd name="connsiteY10" fmla="*/ 474134 h 576730"/>
              <a:gd name="connsiteX11" fmla="*/ 205014 w 509814"/>
              <a:gd name="connsiteY11" fmla="*/ 465667 h 576730"/>
              <a:gd name="connsiteX12" fmla="*/ 255814 w 509814"/>
              <a:gd name="connsiteY12" fmla="*/ 448734 h 576730"/>
              <a:gd name="connsiteX13" fmla="*/ 323547 w 509814"/>
              <a:gd name="connsiteY13" fmla="*/ 414867 h 576730"/>
              <a:gd name="connsiteX14" fmla="*/ 348947 w 509814"/>
              <a:gd name="connsiteY14" fmla="*/ 397934 h 576730"/>
              <a:gd name="connsiteX15" fmla="*/ 399747 w 509814"/>
              <a:gd name="connsiteY15" fmla="*/ 381000 h 576730"/>
              <a:gd name="connsiteX16" fmla="*/ 425147 w 509814"/>
              <a:gd name="connsiteY16" fmla="*/ 364067 h 576730"/>
              <a:gd name="connsiteX17" fmla="*/ 492880 w 509814"/>
              <a:gd name="connsiteY17" fmla="*/ 355600 h 576730"/>
              <a:gd name="connsiteX18" fmla="*/ 509814 w 509814"/>
              <a:gd name="connsiteY18" fmla="*/ 338667 h 576730"/>
              <a:gd name="connsiteX19" fmla="*/ 492880 w 509814"/>
              <a:gd name="connsiteY19" fmla="*/ 313267 h 576730"/>
              <a:gd name="connsiteX20" fmla="*/ 484414 w 509814"/>
              <a:gd name="connsiteY20" fmla="*/ 279400 h 576730"/>
              <a:gd name="connsiteX21" fmla="*/ 492880 w 509814"/>
              <a:gd name="connsiteY21" fmla="*/ 67734 h 576730"/>
              <a:gd name="connsiteX22" fmla="*/ 484414 w 509814"/>
              <a:gd name="connsiteY22" fmla="*/ 0 h 576730"/>
              <a:gd name="connsiteX23" fmla="*/ 475947 w 509814"/>
              <a:gd name="connsiteY23" fmla="*/ 25400 h 576730"/>
              <a:gd name="connsiteX24" fmla="*/ 399747 w 509814"/>
              <a:gd name="connsiteY24" fmla="*/ 67734 h 576730"/>
              <a:gd name="connsiteX25" fmla="*/ 374347 w 509814"/>
              <a:gd name="connsiteY25" fmla="*/ 84667 h 576730"/>
              <a:gd name="connsiteX26" fmla="*/ 348947 w 509814"/>
              <a:gd name="connsiteY26" fmla="*/ 93134 h 576730"/>
              <a:gd name="connsiteX27" fmla="*/ 298147 w 509814"/>
              <a:gd name="connsiteY27" fmla="*/ 118534 h 576730"/>
              <a:gd name="connsiteX28" fmla="*/ 188080 w 509814"/>
              <a:gd name="connsiteY28" fmla="*/ 127000 h 576730"/>
              <a:gd name="connsiteX29" fmla="*/ 145747 w 509814"/>
              <a:gd name="connsiteY29" fmla="*/ 135467 h 576730"/>
              <a:gd name="connsiteX30" fmla="*/ 111880 w 509814"/>
              <a:gd name="connsiteY30" fmla="*/ 143934 h 576730"/>
              <a:gd name="connsiteX31" fmla="*/ 103414 w 509814"/>
              <a:gd name="connsiteY31" fmla="*/ 169334 h 576730"/>
              <a:gd name="connsiteX32" fmla="*/ 128814 w 509814"/>
              <a:gd name="connsiteY32" fmla="*/ 203200 h 5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9814" h="576730">
                <a:moveTo>
                  <a:pt x="120347" y="152400"/>
                </a:moveTo>
                <a:cubicBezTo>
                  <a:pt x="117525" y="211667"/>
                  <a:pt x="118432" y="271229"/>
                  <a:pt x="111880" y="330200"/>
                </a:cubicBezTo>
                <a:cubicBezTo>
                  <a:pt x="104411" y="397419"/>
                  <a:pt x="97618" y="362291"/>
                  <a:pt x="78014" y="406400"/>
                </a:cubicBezTo>
                <a:cubicBezTo>
                  <a:pt x="70765" y="422711"/>
                  <a:pt x="70981" y="442348"/>
                  <a:pt x="61080" y="457200"/>
                </a:cubicBezTo>
                <a:cubicBezTo>
                  <a:pt x="55436" y="465667"/>
                  <a:pt x="48280" y="473301"/>
                  <a:pt x="44147" y="482600"/>
                </a:cubicBezTo>
                <a:cubicBezTo>
                  <a:pt x="13015" y="552647"/>
                  <a:pt x="45056" y="515558"/>
                  <a:pt x="10280" y="550334"/>
                </a:cubicBezTo>
                <a:cubicBezTo>
                  <a:pt x="7458" y="558801"/>
                  <a:pt x="-4497" y="569424"/>
                  <a:pt x="1814" y="575734"/>
                </a:cubicBezTo>
                <a:cubicBezTo>
                  <a:pt x="8769" y="582689"/>
                  <a:pt x="51825" y="550965"/>
                  <a:pt x="52614" y="550334"/>
                </a:cubicBezTo>
                <a:cubicBezTo>
                  <a:pt x="78867" y="529331"/>
                  <a:pt x="60196" y="533843"/>
                  <a:pt x="94947" y="516467"/>
                </a:cubicBezTo>
                <a:cubicBezTo>
                  <a:pt x="102929" y="512476"/>
                  <a:pt x="112545" y="512334"/>
                  <a:pt x="120347" y="508000"/>
                </a:cubicBezTo>
                <a:cubicBezTo>
                  <a:pt x="138137" y="498117"/>
                  <a:pt x="151403" y="479070"/>
                  <a:pt x="171147" y="474134"/>
                </a:cubicBezTo>
                <a:cubicBezTo>
                  <a:pt x="182436" y="471312"/>
                  <a:pt x="193868" y="469011"/>
                  <a:pt x="205014" y="465667"/>
                </a:cubicBezTo>
                <a:cubicBezTo>
                  <a:pt x="222111" y="460538"/>
                  <a:pt x="255814" y="448734"/>
                  <a:pt x="255814" y="448734"/>
                </a:cubicBezTo>
                <a:cubicBezTo>
                  <a:pt x="311467" y="393077"/>
                  <a:pt x="206815" y="492687"/>
                  <a:pt x="323547" y="414867"/>
                </a:cubicBezTo>
                <a:cubicBezTo>
                  <a:pt x="332014" y="409223"/>
                  <a:pt x="339648" y="402067"/>
                  <a:pt x="348947" y="397934"/>
                </a:cubicBezTo>
                <a:cubicBezTo>
                  <a:pt x="365258" y="390685"/>
                  <a:pt x="384895" y="390901"/>
                  <a:pt x="399747" y="381000"/>
                </a:cubicBezTo>
                <a:cubicBezTo>
                  <a:pt x="408214" y="375356"/>
                  <a:pt x="415330" y="366744"/>
                  <a:pt x="425147" y="364067"/>
                </a:cubicBezTo>
                <a:cubicBezTo>
                  <a:pt x="447099" y="358080"/>
                  <a:pt x="470302" y="358422"/>
                  <a:pt x="492880" y="355600"/>
                </a:cubicBezTo>
                <a:cubicBezTo>
                  <a:pt x="498525" y="349956"/>
                  <a:pt x="509814" y="346650"/>
                  <a:pt x="509814" y="338667"/>
                </a:cubicBezTo>
                <a:cubicBezTo>
                  <a:pt x="509814" y="328491"/>
                  <a:pt x="496888" y="322620"/>
                  <a:pt x="492880" y="313267"/>
                </a:cubicBezTo>
                <a:cubicBezTo>
                  <a:pt x="488296" y="302571"/>
                  <a:pt x="487236" y="290689"/>
                  <a:pt x="484414" y="279400"/>
                </a:cubicBezTo>
                <a:cubicBezTo>
                  <a:pt x="487236" y="208845"/>
                  <a:pt x="488183" y="138189"/>
                  <a:pt x="492880" y="67734"/>
                </a:cubicBezTo>
                <a:cubicBezTo>
                  <a:pt x="497002" y="5910"/>
                  <a:pt x="513813" y="44100"/>
                  <a:pt x="484414" y="0"/>
                </a:cubicBezTo>
                <a:cubicBezTo>
                  <a:pt x="481592" y="8467"/>
                  <a:pt x="482258" y="19089"/>
                  <a:pt x="475947" y="25400"/>
                </a:cubicBezTo>
                <a:cubicBezTo>
                  <a:pt x="422558" y="78789"/>
                  <a:pt x="442333" y="46441"/>
                  <a:pt x="399747" y="67734"/>
                </a:cubicBezTo>
                <a:cubicBezTo>
                  <a:pt x="390646" y="72285"/>
                  <a:pt x="383448" y="80116"/>
                  <a:pt x="374347" y="84667"/>
                </a:cubicBezTo>
                <a:cubicBezTo>
                  <a:pt x="366365" y="88658"/>
                  <a:pt x="356929" y="89143"/>
                  <a:pt x="348947" y="93134"/>
                </a:cubicBezTo>
                <a:cubicBezTo>
                  <a:pt x="323738" y="105738"/>
                  <a:pt x="326520" y="114988"/>
                  <a:pt x="298147" y="118534"/>
                </a:cubicBezTo>
                <a:cubicBezTo>
                  <a:pt x="261634" y="123098"/>
                  <a:pt x="224769" y="124178"/>
                  <a:pt x="188080" y="127000"/>
                </a:cubicBezTo>
                <a:cubicBezTo>
                  <a:pt x="173969" y="129822"/>
                  <a:pt x="159795" y="132345"/>
                  <a:pt x="145747" y="135467"/>
                </a:cubicBezTo>
                <a:cubicBezTo>
                  <a:pt x="134388" y="137991"/>
                  <a:pt x="120966" y="136665"/>
                  <a:pt x="111880" y="143934"/>
                </a:cubicBezTo>
                <a:cubicBezTo>
                  <a:pt x="104911" y="149509"/>
                  <a:pt x="106236" y="160867"/>
                  <a:pt x="103414" y="169334"/>
                </a:cubicBezTo>
                <a:cubicBezTo>
                  <a:pt x="113876" y="200721"/>
                  <a:pt x="103897" y="190743"/>
                  <a:pt x="128814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57722" flipH="1">
            <a:off x="5036285" y="4223020"/>
            <a:ext cx="617537" cy="62716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1709360" y="3962898"/>
            <a:ext cx="3379107" cy="592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656928" y="3989761"/>
            <a:ext cx="2126765" cy="14004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 rot="2019493">
            <a:off x="3526368" y="5253771"/>
            <a:ext cx="1049866" cy="592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Depth Sensor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15562" y="3778232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14" name="Right Brace 13"/>
          <p:cNvSpPr/>
          <p:nvPr/>
        </p:nvSpPr>
        <p:spPr>
          <a:xfrm rot="2455409">
            <a:off x="4733043" y="4754895"/>
            <a:ext cx="256586" cy="8098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04410" y="5206395"/>
            <a:ext cx="1234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Known extrinsics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692" y="469228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d</a:t>
            </a:r>
            <a:endParaRPr lang="en-US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3436305" y="394409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c</a:t>
            </a:r>
            <a:endParaRPr lang="en-US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6955971" y="3050934"/>
            <a:ext cx="43978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 simplifying assumption that depth sensor and camera optical axes intersect, we can solve for d</a:t>
            </a:r>
            <a:r>
              <a:rPr lang="en-US" baseline="-25000" dirty="0" smtClean="0"/>
              <a:t>c </a:t>
            </a:r>
            <a:r>
              <a:rPr lang="en-US" dirty="0" smtClean="0"/>
              <a:t> using the depth measurement and extrinsics</a:t>
            </a:r>
          </a:p>
          <a:p>
            <a:endParaRPr lang="en-US" dirty="0"/>
          </a:p>
          <a:p>
            <a:r>
              <a:rPr lang="en-US" dirty="0" smtClean="0"/>
              <a:t>Final step is then to back out the focus state from the lens controller that maps to that physical distance along the camera 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05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78430" y="2545346"/>
            <a:ext cx="1347481" cy="1517546"/>
          </a:xfrm>
          <a:prstGeom prst="rect">
            <a:avLst/>
          </a:prstGeom>
        </p:spPr>
      </p:pic>
      <p:pic>
        <p:nvPicPr>
          <p:cNvPr id="52" name="Picture 5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11504" y="3270799"/>
            <a:ext cx="1347481" cy="151754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99160" y="364844"/>
            <a:ext cx="10515600" cy="1325563"/>
          </a:xfrm>
        </p:spPr>
        <p:txBody>
          <a:bodyPr/>
          <a:lstStyle/>
          <a:p>
            <a:r>
              <a:rPr lang="en-US" dirty="0" smtClean="0"/>
              <a:t>Acuity </a:t>
            </a:r>
            <a:r>
              <a:rPr lang="en-US" dirty="0" err="1" smtClean="0"/>
              <a:t>Extrinsics</a:t>
            </a:r>
            <a:r>
              <a:rPr lang="en-US" dirty="0" smtClean="0"/>
              <a:t> Methodology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619081" y="3655400"/>
            <a:ext cx="3379107" cy="59216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566650" y="3682264"/>
            <a:ext cx="1717597" cy="1590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25283" y="3470734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 1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03028" y="5002347"/>
            <a:ext cx="562438" cy="559164"/>
            <a:chOff x="540471" y="5586190"/>
            <a:chExt cx="1326036" cy="1274952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19435461">
            <a:off x="6690657" y="3954452"/>
            <a:ext cx="562438" cy="559164"/>
            <a:chOff x="540471" y="5586190"/>
            <a:chExt cx="1326036" cy="1274952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464230" y="5056926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Acuity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3566649" y="3718626"/>
            <a:ext cx="837193" cy="219053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209639" y="5724492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 2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 rot="1422031">
            <a:off x="4096310" y="5616040"/>
            <a:ext cx="562438" cy="559164"/>
            <a:chOff x="540471" y="5586190"/>
            <a:chExt cx="1326036" cy="1274952"/>
          </a:xfrm>
        </p:grpSpPr>
        <p:cxnSp>
          <p:nvCxnSpPr>
            <p:cNvPr id="56" name="Straight Arrow Connector 55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0" name="Straight Arrow Connector 59"/>
          <p:cNvCxnSpPr/>
          <p:nvPr/>
        </p:nvCxnSpPr>
        <p:spPr>
          <a:xfrm flipH="1" flipV="1">
            <a:off x="1452783" y="3287225"/>
            <a:ext cx="2140083" cy="372898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2452705" y="2626835"/>
            <a:ext cx="1117602" cy="105542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2993819" y="2320747"/>
            <a:ext cx="491270" cy="1348085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ight Brace 67"/>
          <p:cNvSpPr/>
          <p:nvPr/>
        </p:nvSpPr>
        <p:spPr>
          <a:xfrm rot="18647944">
            <a:off x="4205169" y="2048345"/>
            <a:ext cx="415515" cy="11662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171711" y="2093462"/>
            <a:ext cx="252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~1 meter depth variation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7950926" y="1933301"/>
            <a:ext cx="3692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Intrinsics</a:t>
            </a:r>
            <a:r>
              <a:rPr lang="en-US" dirty="0" smtClean="0"/>
              <a:t> + </a:t>
            </a:r>
            <a:r>
              <a:rPr lang="en-US" dirty="0" err="1" smtClean="0"/>
              <a:t>ChAruco</a:t>
            </a:r>
            <a:r>
              <a:rPr lang="en-US" dirty="0" smtClean="0"/>
              <a:t> capture at multiple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3D estimation and laser dot extraction at multiple depths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Best fit line through 3D points in </a:t>
            </a:r>
            <a:r>
              <a:rPr lang="en-US" dirty="0" err="1" smtClean="0"/>
              <a:t>extrinsics</a:t>
            </a:r>
            <a:r>
              <a:rPr lang="en-US" dirty="0" smtClean="0"/>
              <a:t> reference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BSL Dev Cell Rail and Sensor Carriage: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3" y="1925687"/>
            <a:ext cx="2675467" cy="4312708"/>
          </a:xfrm>
        </p:spPr>
        <p:txBody>
          <a:bodyPr>
            <a:normAutofit/>
          </a:bodyPr>
          <a:lstStyle/>
          <a:p>
            <a:r>
              <a:rPr lang="en-US" sz="1400" dirty="0" smtClean="0"/>
              <a:t>Located in front of static wall, which provides initial scanning conditions (context)</a:t>
            </a:r>
          </a:p>
          <a:p>
            <a:r>
              <a:rPr lang="en-US" sz="1400" dirty="0" smtClean="0"/>
              <a:t>~14 feet distance from h-stab</a:t>
            </a:r>
          </a:p>
          <a:p>
            <a:r>
              <a:rPr lang="en-US" sz="1400" dirty="0" smtClean="0"/>
              <a:t>46’ of travel</a:t>
            </a:r>
          </a:p>
          <a:p>
            <a:r>
              <a:rPr lang="en-US" sz="1400" dirty="0" smtClean="0"/>
              <a:t>8 pairs of hi resolution cameras</a:t>
            </a:r>
          </a:p>
          <a:p>
            <a:pPr lvl="1"/>
            <a:r>
              <a:rPr lang="en-US" sz="1000" dirty="0" smtClean="0"/>
              <a:t>&lt; 2 thou resolution</a:t>
            </a:r>
          </a:p>
          <a:p>
            <a:r>
              <a:rPr lang="en-US" sz="1400" dirty="0" smtClean="0"/>
              <a:t>12 custom IR projectors for structured light</a:t>
            </a:r>
          </a:p>
          <a:p>
            <a:pPr lvl="1"/>
            <a:r>
              <a:rPr lang="en-US" sz="1000" dirty="0" smtClean="0"/>
              <a:t>&lt; 8 thou resolution</a:t>
            </a:r>
          </a:p>
          <a:p>
            <a:r>
              <a:rPr lang="en-US" sz="1400" dirty="0" smtClean="0"/>
              <a:t>12” of independent projector travel</a:t>
            </a:r>
          </a:p>
          <a:p>
            <a:r>
              <a:rPr lang="en-US" sz="1400" dirty="0" smtClean="0"/>
              <a:t>Focus control and dynamic calibration</a:t>
            </a:r>
          </a:p>
          <a:p>
            <a:r>
              <a:rPr lang="en-US" sz="1400" dirty="0" smtClean="0"/>
              <a:t>Time-encoded structured light technology</a:t>
            </a:r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13" y="1690688"/>
            <a:ext cx="8201554" cy="454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610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Derivation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2849521" y="2596569"/>
            <a:ext cx="2074333" cy="2387600"/>
          </a:xfrm>
          <a:custGeom>
            <a:avLst/>
            <a:gdLst>
              <a:gd name="connsiteX0" fmla="*/ 152400 w 2074333"/>
              <a:gd name="connsiteY0" fmla="*/ 499533 h 2387600"/>
              <a:gd name="connsiteX1" fmla="*/ 169333 w 2074333"/>
              <a:gd name="connsiteY1" fmla="*/ 541866 h 2387600"/>
              <a:gd name="connsiteX2" fmla="*/ 177800 w 2074333"/>
              <a:gd name="connsiteY2" fmla="*/ 567266 h 2387600"/>
              <a:gd name="connsiteX3" fmla="*/ 194733 w 2074333"/>
              <a:gd name="connsiteY3" fmla="*/ 584200 h 2387600"/>
              <a:gd name="connsiteX4" fmla="*/ 220133 w 2074333"/>
              <a:gd name="connsiteY4" fmla="*/ 668866 h 2387600"/>
              <a:gd name="connsiteX5" fmla="*/ 228600 w 2074333"/>
              <a:gd name="connsiteY5" fmla="*/ 694266 h 2387600"/>
              <a:gd name="connsiteX6" fmla="*/ 237067 w 2074333"/>
              <a:gd name="connsiteY6" fmla="*/ 745066 h 2387600"/>
              <a:gd name="connsiteX7" fmla="*/ 228600 w 2074333"/>
              <a:gd name="connsiteY7" fmla="*/ 922866 h 2387600"/>
              <a:gd name="connsiteX8" fmla="*/ 220133 w 2074333"/>
              <a:gd name="connsiteY8" fmla="*/ 948266 h 2387600"/>
              <a:gd name="connsiteX9" fmla="*/ 211667 w 2074333"/>
              <a:gd name="connsiteY9" fmla="*/ 982133 h 2387600"/>
              <a:gd name="connsiteX10" fmla="*/ 177800 w 2074333"/>
              <a:gd name="connsiteY10" fmla="*/ 1032933 h 2387600"/>
              <a:gd name="connsiteX11" fmla="*/ 160867 w 2074333"/>
              <a:gd name="connsiteY11" fmla="*/ 1083733 h 2387600"/>
              <a:gd name="connsiteX12" fmla="*/ 143933 w 2074333"/>
              <a:gd name="connsiteY12" fmla="*/ 1151466 h 2387600"/>
              <a:gd name="connsiteX13" fmla="*/ 135467 w 2074333"/>
              <a:gd name="connsiteY13" fmla="*/ 1185333 h 2387600"/>
              <a:gd name="connsiteX14" fmla="*/ 118533 w 2074333"/>
              <a:gd name="connsiteY14" fmla="*/ 1210733 h 2387600"/>
              <a:gd name="connsiteX15" fmla="*/ 101600 w 2074333"/>
              <a:gd name="connsiteY15" fmla="*/ 1295400 h 2387600"/>
              <a:gd name="connsiteX16" fmla="*/ 84667 w 2074333"/>
              <a:gd name="connsiteY16" fmla="*/ 1397000 h 2387600"/>
              <a:gd name="connsiteX17" fmla="*/ 67733 w 2074333"/>
              <a:gd name="connsiteY17" fmla="*/ 1566333 h 2387600"/>
              <a:gd name="connsiteX18" fmla="*/ 50800 w 2074333"/>
              <a:gd name="connsiteY18" fmla="*/ 1651000 h 2387600"/>
              <a:gd name="connsiteX19" fmla="*/ 42333 w 2074333"/>
              <a:gd name="connsiteY19" fmla="*/ 1718733 h 2387600"/>
              <a:gd name="connsiteX20" fmla="*/ 25400 w 2074333"/>
              <a:gd name="connsiteY20" fmla="*/ 1769533 h 2387600"/>
              <a:gd name="connsiteX21" fmla="*/ 16933 w 2074333"/>
              <a:gd name="connsiteY21" fmla="*/ 1803400 h 2387600"/>
              <a:gd name="connsiteX22" fmla="*/ 25400 w 2074333"/>
              <a:gd name="connsiteY22" fmla="*/ 1888066 h 2387600"/>
              <a:gd name="connsiteX23" fmla="*/ 33867 w 2074333"/>
              <a:gd name="connsiteY23" fmla="*/ 1913466 h 2387600"/>
              <a:gd name="connsiteX24" fmla="*/ 42333 w 2074333"/>
              <a:gd name="connsiteY24" fmla="*/ 1947333 h 2387600"/>
              <a:gd name="connsiteX25" fmla="*/ 50800 w 2074333"/>
              <a:gd name="connsiteY25" fmla="*/ 2023533 h 2387600"/>
              <a:gd name="connsiteX26" fmla="*/ 33867 w 2074333"/>
              <a:gd name="connsiteY26" fmla="*/ 2201333 h 2387600"/>
              <a:gd name="connsiteX27" fmla="*/ 25400 w 2074333"/>
              <a:gd name="connsiteY27" fmla="*/ 2226733 h 2387600"/>
              <a:gd name="connsiteX28" fmla="*/ 16933 w 2074333"/>
              <a:gd name="connsiteY28" fmla="*/ 2269066 h 2387600"/>
              <a:gd name="connsiteX29" fmla="*/ 0 w 2074333"/>
              <a:gd name="connsiteY29" fmla="*/ 2319866 h 2387600"/>
              <a:gd name="connsiteX30" fmla="*/ 59267 w 2074333"/>
              <a:gd name="connsiteY30" fmla="*/ 2353733 h 2387600"/>
              <a:gd name="connsiteX31" fmla="*/ 84667 w 2074333"/>
              <a:gd name="connsiteY31" fmla="*/ 2370666 h 2387600"/>
              <a:gd name="connsiteX32" fmla="*/ 160867 w 2074333"/>
              <a:gd name="connsiteY32" fmla="*/ 2387600 h 2387600"/>
              <a:gd name="connsiteX33" fmla="*/ 347133 w 2074333"/>
              <a:gd name="connsiteY33" fmla="*/ 2379133 h 2387600"/>
              <a:gd name="connsiteX34" fmla="*/ 372533 w 2074333"/>
              <a:gd name="connsiteY34" fmla="*/ 2370666 h 2387600"/>
              <a:gd name="connsiteX35" fmla="*/ 406400 w 2074333"/>
              <a:gd name="connsiteY35" fmla="*/ 2362200 h 2387600"/>
              <a:gd name="connsiteX36" fmla="*/ 448733 w 2074333"/>
              <a:gd name="connsiteY36" fmla="*/ 2353733 h 2387600"/>
              <a:gd name="connsiteX37" fmla="*/ 516467 w 2074333"/>
              <a:gd name="connsiteY37" fmla="*/ 2336800 h 2387600"/>
              <a:gd name="connsiteX38" fmla="*/ 601133 w 2074333"/>
              <a:gd name="connsiteY38" fmla="*/ 2302933 h 2387600"/>
              <a:gd name="connsiteX39" fmla="*/ 651933 w 2074333"/>
              <a:gd name="connsiteY39" fmla="*/ 2286000 h 2387600"/>
              <a:gd name="connsiteX40" fmla="*/ 719667 w 2074333"/>
              <a:gd name="connsiteY40" fmla="*/ 2260600 h 2387600"/>
              <a:gd name="connsiteX41" fmla="*/ 770467 w 2074333"/>
              <a:gd name="connsiteY41" fmla="*/ 2226733 h 2387600"/>
              <a:gd name="connsiteX42" fmla="*/ 795867 w 2074333"/>
              <a:gd name="connsiteY42" fmla="*/ 2209800 h 2387600"/>
              <a:gd name="connsiteX43" fmla="*/ 829733 w 2074333"/>
              <a:gd name="connsiteY43" fmla="*/ 2201333 h 2387600"/>
              <a:gd name="connsiteX44" fmla="*/ 863600 w 2074333"/>
              <a:gd name="connsiteY44" fmla="*/ 2167466 h 2387600"/>
              <a:gd name="connsiteX45" fmla="*/ 914400 w 2074333"/>
              <a:gd name="connsiteY45" fmla="*/ 2150533 h 2387600"/>
              <a:gd name="connsiteX46" fmla="*/ 948267 w 2074333"/>
              <a:gd name="connsiteY46" fmla="*/ 2142066 h 2387600"/>
              <a:gd name="connsiteX47" fmla="*/ 1032933 w 2074333"/>
              <a:gd name="connsiteY47" fmla="*/ 2108200 h 2387600"/>
              <a:gd name="connsiteX48" fmla="*/ 1049867 w 2074333"/>
              <a:gd name="connsiteY48" fmla="*/ 2091266 h 2387600"/>
              <a:gd name="connsiteX49" fmla="*/ 1117600 w 2074333"/>
              <a:gd name="connsiteY49" fmla="*/ 2074333 h 2387600"/>
              <a:gd name="connsiteX50" fmla="*/ 1143000 w 2074333"/>
              <a:gd name="connsiteY50" fmla="*/ 2057400 h 2387600"/>
              <a:gd name="connsiteX51" fmla="*/ 1168400 w 2074333"/>
              <a:gd name="connsiteY51" fmla="*/ 2048933 h 2387600"/>
              <a:gd name="connsiteX52" fmla="*/ 1236133 w 2074333"/>
              <a:gd name="connsiteY52" fmla="*/ 2023533 h 2387600"/>
              <a:gd name="connsiteX53" fmla="*/ 1354667 w 2074333"/>
              <a:gd name="connsiteY53" fmla="*/ 1964266 h 2387600"/>
              <a:gd name="connsiteX54" fmla="*/ 1430867 w 2074333"/>
              <a:gd name="connsiteY54" fmla="*/ 1938866 h 2387600"/>
              <a:gd name="connsiteX55" fmla="*/ 1456267 w 2074333"/>
              <a:gd name="connsiteY55" fmla="*/ 1921933 h 2387600"/>
              <a:gd name="connsiteX56" fmla="*/ 1481667 w 2074333"/>
              <a:gd name="connsiteY56" fmla="*/ 1913466 h 2387600"/>
              <a:gd name="connsiteX57" fmla="*/ 1507067 w 2074333"/>
              <a:gd name="connsiteY57" fmla="*/ 1896533 h 2387600"/>
              <a:gd name="connsiteX58" fmla="*/ 1532467 w 2074333"/>
              <a:gd name="connsiteY58" fmla="*/ 1888066 h 2387600"/>
              <a:gd name="connsiteX59" fmla="*/ 1617133 w 2074333"/>
              <a:gd name="connsiteY59" fmla="*/ 1837266 h 2387600"/>
              <a:gd name="connsiteX60" fmla="*/ 1667933 w 2074333"/>
              <a:gd name="connsiteY60" fmla="*/ 1786466 h 2387600"/>
              <a:gd name="connsiteX61" fmla="*/ 1718733 w 2074333"/>
              <a:gd name="connsiteY61" fmla="*/ 1744133 h 2387600"/>
              <a:gd name="connsiteX62" fmla="*/ 1769533 w 2074333"/>
              <a:gd name="connsiteY62" fmla="*/ 1701800 h 2387600"/>
              <a:gd name="connsiteX63" fmla="*/ 1862667 w 2074333"/>
              <a:gd name="connsiteY63" fmla="*/ 1574800 h 2387600"/>
              <a:gd name="connsiteX64" fmla="*/ 1913467 w 2074333"/>
              <a:gd name="connsiteY64" fmla="*/ 1532466 h 2387600"/>
              <a:gd name="connsiteX65" fmla="*/ 1964267 w 2074333"/>
              <a:gd name="connsiteY65" fmla="*/ 1490133 h 2387600"/>
              <a:gd name="connsiteX66" fmla="*/ 2006600 w 2074333"/>
              <a:gd name="connsiteY66" fmla="*/ 1430866 h 2387600"/>
              <a:gd name="connsiteX67" fmla="*/ 2032000 w 2074333"/>
              <a:gd name="connsiteY67" fmla="*/ 1397000 h 2387600"/>
              <a:gd name="connsiteX68" fmla="*/ 2040467 w 2074333"/>
              <a:gd name="connsiteY68" fmla="*/ 1371600 h 2387600"/>
              <a:gd name="connsiteX69" fmla="*/ 2057400 w 2074333"/>
              <a:gd name="connsiteY69" fmla="*/ 1278466 h 2387600"/>
              <a:gd name="connsiteX70" fmla="*/ 2074333 w 2074333"/>
              <a:gd name="connsiteY70" fmla="*/ 1058333 h 2387600"/>
              <a:gd name="connsiteX71" fmla="*/ 2065867 w 2074333"/>
              <a:gd name="connsiteY71" fmla="*/ 914400 h 2387600"/>
              <a:gd name="connsiteX72" fmla="*/ 2048933 w 2074333"/>
              <a:gd name="connsiteY72" fmla="*/ 889000 h 2387600"/>
              <a:gd name="connsiteX73" fmla="*/ 2023533 w 2074333"/>
              <a:gd name="connsiteY73" fmla="*/ 829733 h 2387600"/>
              <a:gd name="connsiteX74" fmla="*/ 1998133 w 2074333"/>
              <a:gd name="connsiteY74" fmla="*/ 787400 h 2387600"/>
              <a:gd name="connsiteX75" fmla="*/ 1989667 w 2074333"/>
              <a:gd name="connsiteY75" fmla="*/ 745066 h 2387600"/>
              <a:gd name="connsiteX76" fmla="*/ 1964267 w 2074333"/>
              <a:gd name="connsiteY76" fmla="*/ 685800 h 2387600"/>
              <a:gd name="connsiteX77" fmla="*/ 1955800 w 2074333"/>
              <a:gd name="connsiteY77" fmla="*/ 626533 h 2387600"/>
              <a:gd name="connsiteX78" fmla="*/ 1938867 w 2074333"/>
              <a:gd name="connsiteY78" fmla="*/ 524933 h 2387600"/>
              <a:gd name="connsiteX79" fmla="*/ 1947333 w 2074333"/>
              <a:gd name="connsiteY79" fmla="*/ 287866 h 2387600"/>
              <a:gd name="connsiteX80" fmla="*/ 1955800 w 2074333"/>
              <a:gd name="connsiteY80" fmla="*/ 254000 h 2387600"/>
              <a:gd name="connsiteX81" fmla="*/ 1947333 w 2074333"/>
              <a:gd name="connsiteY81" fmla="*/ 76200 h 2387600"/>
              <a:gd name="connsiteX82" fmla="*/ 1888067 w 2074333"/>
              <a:gd name="connsiteY82" fmla="*/ 50800 h 2387600"/>
              <a:gd name="connsiteX83" fmla="*/ 1761067 w 2074333"/>
              <a:gd name="connsiteY83" fmla="*/ 33866 h 2387600"/>
              <a:gd name="connsiteX84" fmla="*/ 1693333 w 2074333"/>
              <a:gd name="connsiteY84" fmla="*/ 16933 h 2387600"/>
              <a:gd name="connsiteX85" fmla="*/ 1490133 w 2074333"/>
              <a:gd name="connsiteY85" fmla="*/ 0 h 2387600"/>
              <a:gd name="connsiteX86" fmla="*/ 787400 w 2074333"/>
              <a:gd name="connsiteY86" fmla="*/ 8466 h 2387600"/>
              <a:gd name="connsiteX87" fmla="*/ 753533 w 2074333"/>
              <a:gd name="connsiteY87" fmla="*/ 16933 h 2387600"/>
              <a:gd name="connsiteX88" fmla="*/ 711200 w 2074333"/>
              <a:gd name="connsiteY88" fmla="*/ 25400 h 2387600"/>
              <a:gd name="connsiteX89" fmla="*/ 635000 w 2074333"/>
              <a:gd name="connsiteY89" fmla="*/ 33866 h 2387600"/>
              <a:gd name="connsiteX90" fmla="*/ 609600 w 2074333"/>
              <a:gd name="connsiteY90" fmla="*/ 42333 h 2387600"/>
              <a:gd name="connsiteX91" fmla="*/ 550333 w 2074333"/>
              <a:gd name="connsiteY91" fmla="*/ 59266 h 2387600"/>
              <a:gd name="connsiteX92" fmla="*/ 482600 w 2074333"/>
              <a:gd name="connsiteY92" fmla="*/ 93133 h 2387600"/>
              <a:gd name="connsiteX93" fmla="*/ 381000 w 2074333"/>
              <a:gd name="connsiteY93" fmla="*/ 152400 h 2387600"/>
              <a:gd name="connsiteX94" fmla="*/ 330200 w 2074333"/>
              <a:gd name="connsiteY94" fmla="*/ 203200 h 2387600"/>
              <a:gd name="connsiteX95" fmla="*/ 287867 w 2074333"/>
              <a:gd name="connsiteY95" fmla="*/ 279400 h 2387600"/>
              <a:gd name="connsiteX96" fmla="*/ 270933 w 2074333"/>
              <a:gd name="connsiteY96" fmla="*/ 296333 h 2387600"/>
              <a:gd name="connsiteX97" fmla="*/ 228600 w 2074333"/>
              <a:gd name="connsiteY97" fmla="*/ 338666 h 2387600"/>
              <a:gd name="connsiteX98" fmla="*/ 194733 w 2074333"/>
              <a:gd name="connsiteY98" fmla="*/ 397933 h 2387600"/>
              <a:gd name="connsiteX99" fmla="*/ 203200 w 2074333"/>
              <a:gd name="connsiteY99" fmla="*/ 448733 h 2387600"/>
              <a:gd name="connsiteX100" fmla="*/ 220133 w 2074333"/>
              <a:gd name="connsiteY100" fmla="*/ 499533 h 2387600"/>
              <a:gd name="connsiteX101" fmla="*/ 152400 w 2074333"/>
              <a:gd name="connsiteY101" fmla="*/ 499533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074333" h="2387600">
                <a:moveTo>
                  <a:pt x="152400" y="499533"/>
                </a:moveTo>
                <a:cubicBezTo>
                  <a:pt x="143933" y="506589"/>
                  <a:pt x="163997" y="527636"/>
                  <a:pt x="169333" y="541866"/>
                </a:cubicBezTo>
                <a:cubicBezTo>
                  <a:pt x="172467" y="550222"/>
                  <a:pt x="173208" y="559613"/>
                  <a:pt x="177800" y="567266"/>
                </a:cubicBezTo>
                <a:cubicBezTo>
                  <a:pt x="181907" y="574111"/>
                  <a:pt x="189089" y="578555"/>
                  <a:pt x="194733" y="584200"/>
                </a:cubicBezTo>
                <a:cubicBezTo>
                  <a:pt x="207529" y="635379"/>
                  <a:pt x="199522" y="607032"/>
                  <a:pt x="220133" y="668866"/>
                </a:cubicBezTo>
                <a:cubicBezTo>
                  <a:pt x="222955" y="677333"/>
                  <a:pt x="227133" y="685463"/>
                  <a:pt x="228600" y="694266"/>
                </a:cubicBezTo>
                <a:lnTo>
                  <a:pt x="237067" y="745066"/>
                </a:lnTo>
                <a:cubicBezTo>
                  <a:pt x="234245" y="804333"/>
                  <a:pt x="233528" y="863737"/>
                  <a:pt x="228600" y="922866"/>
                </a:cubicBezTo>
                <a:cubicBezTo>
                  <a:pt x="227859" y="931760"/>
                  <a:pt x="222585" y="939685"/>
                  <a:pt x="220133" y="948266"/>
                </a:cubicBezTo>
                <a:cubicBezTo>
                  <a:pt x="216936" y="959455"/>
                  <a:pt x="216871" y="971725"/>
                  <a:pt x="211667" y="982133"/>
                </a:cubicBezTo>
                <a:cubicBezTo>
                  <a:pt x="202566" y="1000336"/>
                  <a:pt x="184236" y="1013626"/>
                  <a:pt x="177800" y="1032933"/>
                </a:cubicBezTo>
                <a:cubicBezTo>
                  <a:pt x="172156" y="1049866"/>
                  <a:pt x="165196" y="1066417"/>
                  <a:pt x="160867" y="1083733"/>
                </a:cubicBezTo>
                <a:lnTo>
                  <a:pt x="143933" y="1151466"/>
                </a:lnTo>
                <a:cubicBezTo>
                  <a:pt x="141111" y="1162755"/>
                  <a:pt x="141922" y="1175651"/>
                  <a:pt x="135467" y="1185333"/>
                </a:cubicBezTo>
                <a:lnTo>
                  <a:pt x="118533" y="1210733"/>
                </a:lnTo>
                <a:cubicBezTo>
                  <a:pt x="103557" y="1270640"/>
                  <a:pt x="115441" y="1219275"/>
                  <a:pt x="101600" y="1295400"/>
                </a:cubicBezTo>
                <a:cubicBezTo>
                  <a:pt x="91776" y="1349430"/>
                  <a:pt x="91622" y="1334403"/>
                  <a:pt x="84667" y="1397000"/>
                </a:cubicBezTo>
                <a:cubicBezTo>
                  <a:pt x="78403" y="1453379"/>
                  <a:pt x="78858" y="1510709"/>
                  <a:pt x="67733" y="1566333"/>
                </a:cubicBezTo>
                <a:cubicBezTo>
                  <a:pt x="62089" y="1594555"/>
                  <a:pt x="54370" y="1622441"/>
                  <a:pt x="50800" y="1651000"/>
                </a:cubicBezTo>
                <a:cubicBezTo>
                  <a:pt x="47978" y="1673578"/>
                  <a:pt x="47101" y="1696485"/>
                  <a:pt x="42333" y="1718733"/>
                </a:cubicBezTo>
                <a:cubicBezTo>
                  <a:pt x="38593" y="1736186"/>
                  <a:pt x="29729" y="1752217"/>
                  <a:pt x="25400" y="1769533"/>
                </a:cubicBezTo>
                <a:lnTo>
                  <a:pt x="16933" y="1803400"/>
                </a:lnTo>
                <a:cubicBezTo>
                  <a:pt x="19755" y="1831622"/>
                  <a:pt x="21087" y="1860033"/>
                  <a:pt x="25400" y="1888066"/>
                </a:cubicBezTo>
                <a:cubicBezTo>
                  <a:pt x="26757" y="1896887"/>
                  <a:pt x="31415" y="1904885"/>
                  <a:pt x="33867" y="1913466"/>
                </a:cubicBezTo>
                <a:cubicBezTo>
                  <a:pt x="37064" y="1924655"/>
                  <a:pt x="39511" y="1936044"/>
                  <a:pt x="42333" y="1947333"/>
                </a:cubicBezTo>
                <a:cubicBezTo>
                  <a:pt x="45155" y="1972733"/>
                  <a:pt x="50800" y="1997977"/>
                  <a:pt x="50800" y="2023533"/>
                </a:cubicBezTo>
                <a:cubicBezTo>
                  <a:pt x="50800" y="2067165"/>
                  <a:pt x="45420" y="2149346"/>
                  <a:pt x="33867" y="2201333"/>
                </a:cubicBezTo>
                <a:cubicBezTo>
                  <a:pt x="31931" y="2210045"/>
                  <a:pt x="27565" y="2218075"/>
                  <a:pt x="25400" y="2226733"/>
                </a:cubicBezTo>
                <a:cubicBezTo>
                  <a:pt x="21910" y="2240694"/>
                  <a:pt x="20719" y="2255183"/>
                  <a:pt x="16933" y="2269066"/>
                </a:cubicBezTo>
                <a:cubicBezTo>
                  <a:pt x="12237" y="2286286"/>
                  <a:pt x="0" y="2319866"/>
                  <a:pt x="0" y="2319866"/>
                </a:cubicBezTo>
                <a:cubicBezTo>
                  <a:pt x="32904" y="2352772"/>
                  <a:pt x="-426" y="2323887"/>
                  <a:pt x="59267" y="2353733"/>
                </a:cubicBezTo>
                <a:cubicBezTo>
                  <a:pt x="68368" y="2358284"/>
                  <a:pt x="75566" y="2366115"/>
                  <a:pt x="84667" y="2370666"/>
                </a:cubicBezTo>
                <a:cubicBezTo>
                  <a:pt x="105511" y="2381088"/>
                  <a:pt x="141353" y="2384348"/>
                  <a:pt x="160867" y="2387600"/>
                </a:cubicBezTo>
                <a:cubicBezTo>
                  <a:pt x="222956" y="2384778"/>
                  <a:pt x="285178" y="2384090"/>
                  <a:pt x="347133" y="2379133"/>
                </a:cubicBezTo>
                <a:cubicBezTo>
                  <a:pt x="356029" y="2378421"/>
                  <a:pt x="363952" y="2373118"/>
                  <a:pt x="372533" y="2370666"/>
                </a:cubicBezTo>
                <a:cubicBezTo>
                  <a:pt x="383722" y="2367469"/>
                  <a:pt x="395041" y="2364724"/>
                  <a:pt x="406400" y="2362200"/>
                </a:cubicBezTo>
                <a:cubicBezTo>
                  <a:pt x="420448" y="2359078"/>
                  <a:pt x="434772" y="2357223"/>
                  <a:pt x="448733" y="2353733"/>
                </a:cubicBezTo>
                <a:cubicBezTo>
                  <a:pt x="552835" y="2327706"/>
                  <a:pt x="360491" y="2367992"/>
                  <a:pt x="516467" y="2336800"/>
                </a:cubicBezTo>
                <a:cubicBezTo>
                  <a:pt x="553091" y="2300173"/>
                  <a:pt x="516222" y="2331236"/>
                  <a:pt x="601133" y="2302933"/>
                </a:cubicBezTo>
                <a:cubicBezTo>
                  <a:pt x="618066" y="2297289"/>
                  <a:pt x="635968" y="2293983"/>
                  <a:pt x="651933" y="2286000"/>
                </a:cubicBezTo>
                <a:cubicBezTo>
                  <a:pt x="696208" y="2263862"/>
                  <a:pt x="673555" y="2272127"/>
                  <a:pt x="719667" y="2260600"/>
                </a:cubicBezTo>
                <a:lnTo>
                  <a:pt x="770467" y="2226733"/>
                </a:lnTo>
                <a:cubicBezTo>
                  <a:pt x="778934" y="2221089"/>
                  <a:pt x="785995" y="2212268"/>
                  <a:pt x="795867" y="2209800"/>
                </a:cubicBezTo>
                <a:lnTo>
                  <a:pt x="829733" y="2201333"/>
                </a:lnTo>
                <a:cubicBezTo>
                  <a:pt x="841022" y="2190044"/>
                  <a:pt x="848454" y="2172515"/>
                  <a:pt x="863600" y="2167466"/>
                </a:cubicBezTo>
                <a:cubicBezTo>
                  <a:pt x="880533" y="2161822"/>
                  <a:pt x="897084" y="2154862"/>
                  <a:pt x="914400" y="2150533"/>
                </a:cubicBezTo>
                <a:cubicBezTo>
                  <a:pt x="925689" y="2147711"/>
                  <a:pt x="937463" y="2146388"/>
                  <a:pt x="948267" y="2142066"/>
                </a:cubicBezTo>
                <a:cubicBezTo>
                  <a:pt x="1050274" y="2101263"/>
                  <a:pt x="955624" y="2127526"/>
                  <a:pt x="1032933" y="2108200"/>
                </a:cubicBezTo>
                <a:cubicBezTo>
                  <a:pt x="1038578" y="2102555"/>
                  <a:pt x="1043022" y="2095373"/>
                  <a:pt x="1049867" y="2091266"/>
                </a:cubicBezTo>
                <a:cubicBezTo>
                  <a:pt x="1062882" y="2083457"/>
                  <a:pt x="1108500" y="2076153"/>
                  <a:pt x="1117600" y="2074333"/>
                </a:cubicBezTo>
                <a:cubicBezTo>
                  <a:pt x="1126067" y="2068689"/>
                  <a:pt x="1133899" y="2061951"/>
                  <a:pt x="1143000" y="2057400"/>
                </a:cubicBezTo>
                <a:cubicBezTo>
                  <a:pt x="1150982" y="2053409"/>
                  <a:pt x="1160013" y="2051983"/>
                  <a:pt x="1168400" y="2048933"/>
                </a:cubicBezTo>
                <a:cubicBezTo>
                  <a:pt x="1191061" y="2040692"/>
                  <a:pt x="1213555" y="2032000"/>
                  <a:pt x="1236133" y="2023533"/>
                </a:cubicBezTo>
                <a:cubicBezTo>
                  <a:pt x="1276047" y="1983622"/>
                  <a:pt x="1259322" y="1996048"/>
                  <a:pt x="1354667" y="1964266"/>
                </a:cubicBezTo>
                <a:cubicBezTo>
                  <a:pt x="1380067" y="1955799"/>
                  <a:pt x="1408590" y="1953717"/>
                  <a:pt x="1430867" y="1938866"/>
                </a:cubicBezTo>
                <a:cubicBezTo>
                  <a:pt x="1439334" y="1933222"/>
                  <a:pt x="1447166" y="1926484"/>
                  <a:pt x="1456267" y="1921933"/>
                </a:cubicBezTo>
                <a:cubicBezTo>
                  <a:pt x="1464249" y="1917942"/>
                  <a:pt x="1473685" y="1917457"/>
                  <a:pt x="1481667" y="1913466"/>
                </a:cubicBezTo>
                <a:cubicBezTo>
                  <a:pt x="1490768" y="1908915"/>
                  <a:pt x="1497966" y="1901084"/>
                  <a:pt x="1507067" y="1896533"/>
                </a:cubicBezTo>
                <a:cubicBezTo>
                  <a:pt x="1515049" y="1892542"/>
                  <a:pt x="1524609" y="1892297"/>
                  <a:pt x="1532467" y="1888066"/>
                </a:cubicBezTo>
                <a:cubicBezTo>
                  <a:pt x="1561445" y="1872462"/>
                  <a:pt x="1617133" y="1837266"/>
                  <a:pt x="1617133" y="1837266"/>
                </a:cubicBezTo>
                <a:cubicBezTo>
                  <a:pt x="1645680" y="1794447"/>
                  <a:pt x="1620677" y="1825846"/>
                  <a:pt x="1667933" y="1786466"/>
                </a:cubicBezTo>
                <a:cubicBezTo>
                  <a:pt x="1725679" y="1738344"/>
                  <a:pt x="1623975" y="1811818"/>
                  <a:pt x="1718733" y="1744133"/>
                </a:cubicBezTo>
                <a:cubicBezTo>
                  <a:pt x="1743194" y="1726661"/>
                  <a:pt x="1749766" y="1727214"/>
                  <a:pt x="1769533" y="1701800"/>
                </a:cubicBezTo>
                <a:cubicBezTo>
                  <a:pt x="1814658" y="1643782"/>
                  <a:pt x="1801327" y="1636144"/>
                  <a:pt x="1862667" y="1574800"/>
                </a:cubicBezTo>
                <a:cubicBezTo>
                  <a:pt x="1906649" y="1530816"/>
                  <a:pt x="1843037" y="1592834"/>
                  <a:pt x="1913467" y="1532466"/>
                </a:cubicBezTo>
                <a:cubicBezTo>
                  <a:pt x="1970508" y="1483574"/>
                  <a:pt x="1908129" y="1527558"/>
                  <a:pt x="1964267" y="1490133"/>
                </a:cubicBezTo>
                <a:cubicBezTo>
                  <a:pt x="2047309" y="1379409"/>
                  <a:pt x="1944676" y="1517559"/>
                  <a:pt x="2006600" y="1430866"/>
                </a:cubicBezTo>
                <a:cubicBezTo>
                  <a:pt x="2014802" y="1419383"/>
                  <a:pt x="2023533" y="1408289"/>
                  <a:pt x="2032000" y="1397000"/>
                </a:cubicBezTo>
                <a:cubicBezTo>
                  <a:pt x="2034822" y="1388533"/>
                  <a:pt x="2038015" y="1380181"/>
                  <a:pt x="2040467" y="1371600"/>
                </a:cubicBezTo>
                <a:cubicBezTo>
                  <a:pt x="2049740" y="1339143"/>
                  <a:pt x="2054203" y="1313630"/>
                  <a:pt x="2057400" y="1278466"/>
                </a:cubicBezTo>
                <a:cubicBezTo>
                  <a:pt x="2064063" y="1205174"/>
                  <a:pt x="2074333" y="1058333"/>
                  <a:pt x="2074333" y="1058333"/>
                </a:cubicBezTo>
                <a:cubicBezTo>
                  <a:pt x="2071511" y="1010355"/>
                  <a:pt x="2072996" y="961929"/>
                  <a:pt x="2065867" y="914400"/>
                </a:cubicBezTo>
                <a:cubicBezTo>
                  <a:pt x="2064358" y="904337"/>
                  <a:pt x="2053982" y="897835"/>
                  <a:pt x="2048933" y="889000"/>
                </a:cubicBezTo>
                <a:cubicBezTo>
                  <a:pt x="1978465" y="765682"/>
                  <a:pt x="2071024" y="924714"/>
                  <a:pt x="2023533" y="829733"/>
                </a:cubicBezTo>
                <a:cubicBezTo>
                  <a:pt x="2016174" y="815014"/>
                  <a:pt x="2006600" y="801511"/>
                  <a:pt x="1998133" y="787400"/>
                </a:cubicBezTo>
                <a:cubicBezTo>
                  <a:pt x="1995311" y="773289"/>
                  <a:pt x="1994218" y="758718"/>
                  <a:pt x="1989667" y="745066"/>
                </a:cubicBezTo>
                <a:cubicBezTo>
                  <a:pt x="1982870" y="724676"/>
                  <a:pt x="1970172" y="706466"/>
                  <a:pt x="1964267" y="685800"/>
                </a:cubicBezTo>
                <a:cubicBezTo>
                  <a:pt x="1958785" y="666612"/>
                  <a:pt x="1958912" y="646245"/>
                  <a:pt x="1955800" y="626533"/>
                </a:cubicBezTo>
                <a:cubicBezTo>
                  <a:pt x="1950445" y="592619"/>
                  <a:pt x="1938867" y="524933"/>
                  <a:pt x="1938867" y="524933"/>
                </a:cubicBezTo>
                <a:cubicBezTo>
                  <a:pt x="1941689" y="445911"/>
                  <a:pt x="1942401" y="366785"/>
                  <a:pt x="1947333" y="287866"/>
                </a:cubicBezTo>
                <a:cubicBezTo>
                  <a:pt x="1948059" y="276253"/>
                  <a:pt x="1955800" y="265636"/>
                  <a:pt x="1955800" y="254000"/>
                </a:cubicBezTo>
                <a:cubicBezTo>
                  <a:pt x="1955800" y="194666"/>
                  <a:pt x="1957499" y="134656"/>
                  <a:pt x="1947333" y="76200"/>
                </a:cubicBezTo>
                <a:cubicBezTo>
                  <a:pt x="1944771" y="61468"/>
                  <a:pt x="1894619" y="51834"/>
                  <a:pt x="1888067" y="50800"/>
                </a:cubicBezTo>
                <a:cubicBezTo>
                  <a:pt x="1845882" y="44139"/>
                  <a:pt x="1803143" y="41184"/>
                  <a:pt x="1761067" y="33866"/>
                </a:cubicBezTo>
                <a:cubicBezTo>
                  <a:pt x="1738138" y="29878"/>
                  <a:pt x="1716321" y="20563"/>
                  <a:pt x="1693333" y="16933"/>
                </a:cubicBezTo>
                <a:cubicBezTo>
                  <a:pt x="1670902" y="13391"/>
                  <a:pt x="1504562" y="1110"/>
                  <a:pt x="1490133" y="0"/>
                </a:cubicBezTo>
                <a:lnTo>
                  <a:pt x="787400" y="8466"/>
                </a:lnTo>
                <a:cubicBezTo>
                  <a:pt x="775767" y="8733"/>
                  <a:pt x="764892" y="14409"/>
                  <a:pt x="753533" y="16933"/>
                </a:cubicBezTo>
                <a:cubicBezTo>
                  <a:pt x="739485" y="20055"/>
                  <a:pt x="725446" y="23365"/>
                  <a:pt x="711200" y="25400"/>
                </a:cubicBezTo>
                <a:cubicBezTo>
                  <a:pt x="685901" y="29014"/>
                  <a:pt x="660400" y="31044"/>
                  <a:pt x="635000" y="33866"/>
                </a:cubicBezTo>
                <a:cubicBezTo>
                  <a:pt x="626533" y="36688"/>
                  <a:pt x="618181" y="39881"/>
                  <a:pt x="609600" y="42333"/>
                </a:cubicBezTo>
                <a:cubicBezTo>
                  <a:pt x="535155" y="63604"/>
                  <a:pt x="611253" y="38961"/>
                  <a:pt x="550333" y="59266"/>
                </a:cubicBezTo>
                <a:cubicBezTo>
                  <a:pt x="509592" y="100009"/>
                  <a:pt x="565987" y="48660"/>
                  <a:pt x="482600" y="93133"/>
                </a:cubicBezTo>
                <a:cubicBezTo>
                  <a:pt x="343218" y="167470"/>
                  <a:pt x="451661" y="128845"/>
                  <a:pt x="381000" y="152400"/>
                </a:cubicBezTo>
                <a:cubicBezTo>
                  <a:pt x="364067" y="169333"/>
                  <a:pt x="337773" y="180482"/>
                  <a:pt x="330200" y="203200"/>
                </a:cubicBezTo>
                <a:cubicBezTo>
                  <a:pt x="319554" y="235138"/>
                  <a:pt x="316977" y="250291"/>
                  <a:pt x="287867" y="279400"/>
                </a:cubicBezTo>
                <a:cubicBezTo>
                  <a:pt x="282222" y="285044"/>
                  <a:pt x="275920" y="290100"/>
                  <a:pt x="270933" y="296333"/>
                </a:cubicBezTo>
                <a:cubicBezTo>
                  <a:pt x="238678" y="336652"/>
                  <a:pt x="272145" y="309637"/>
                  <a:pt x="228600" y="338666"/>
                </a:cubicBezTo>
                <a:cubicBezTo>
                  <a:pt x="218289" y="352415"/>
                  <a:pt x="194733" y="376386"/>
                  <a:pt x="194733" y="397933"/>
                </a:cubicBezTo>
                <a:cubicBezTo>
                  <a:pt x="194733" y="415100"/>
                  <a:pt x="199036" y="432079"/>
                  <a:pt x="203200" y="448733"/>
                </a:cubicBezTo>
                <a:cubicBezTo>
                  <a:pt x="207529" y="466049"/>
                  <a:pt x="220133" y="499533"/>
                  <a:pt x="220133" y="499533"/>
                </a:cubicBezTo>
                <a:cubicBezTo>
                  <a:pt x="200069" y="529629"/>
                  <a:pt x="160867" y="492477"/>
                  <a:pt x="152400" y="49953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3364174" y="3367035"/>
            <a:ext cx="509814" cy="576730"/>
          </a:xfrm>
          <a:custGeom>
            <a:avLst/>
            <a:gdLst>
              <a:gd name="connsiteX0" fmla="*/ 120347 w 509814"/>
              <a:gd name="connsiteY0" fmla="*/ 152400 h 576730"/>
              <a:gd name="connsiteX1" fmla="*/ 111880 w 509814"/>
              <a:gd name="connsiteY1" fmla="*/ 330200 h 576730"/>
              <a:gd name="connsiteX2" fmla="*/ 78014 w 509814"/>
              <a:gd name="connsiteY2" fmla="*/ 406400 h 576730"/>
              <a:gd name="connsiteX3" fmla="*/ 61080 w 509814"/>
              <a:gd name="connsiteY3" fmla="*/ 457200 h 576730"/>
              <a:gd name="connsiteX4" fmla="*/ 44147 w 509814"/>
              <a:gd name="connsiteY4" fmla="*/ 482600 h 576730"/>
              <a:gd name="connsiteX5" fmla="*/ 10280 w 509814"/>
              <a:gd name="connsiteY5" fmla="*/ 550334 h 576730"/>
              <a:gd name="connsiteX6" fmla="*/ 1814 w 509814"/>
              <a:gd name="connsiteY6" fmla="*/ 575734 h 576730"/>
              <a:gd name="connsiteX7" fmla="*/ 52614 w 509814"/>
              <a:gd name="connsiteY7" fmla="*/ 550334 h 576730"/>
              <a:gd name="connsiteX8" fmla="*/ 94947 w 509814"/>
              <a:gd name="connsiteY8" fmla="*/ 516467 h 576730"/>
              <a:gd name="connsiteX9" fmla="*/ 120347 w 509814"/>
              <a:gd name="connsiteY9" fmla="*/ 508000 h 576730"/>
              <a:gd name="connsiteX10" fmla="*/ 171147 w 509814"/>
              <a:gd name="connsiteY10" fmla="*/ 474134 h 576730"/>
              <a:gd name="connsiteX11" fmla="*/ 205014 w 509814"/>
              <a:gd name="connsiteY11" fmla="*/ 465667 h 576730"/>
              <a:gd name="connsiteX12" fmla="*/ 255814 w 509814"/>
              <a:gd name="connsiteY12" fmla="*/ 448734 h 576730"/>
              <a:gd name="connsiteX13" fmla="*/ 323547 w 509814"/>
              <a:gd name="connsiteY13" fmla="*/ 414867 h 576730"/>
              <a:gd name="connsiteX14" fmla="*/ 348947 w 509814"/>
              <a:gd name="connsiteY14" fmla="*/ 397934 h 576730"/>
              <a:gd name="connsiteX15" fmla="*/ 399747 w 509814"/>
              <a:gd name="connsiteY15" fmla="*/ 381000 h 576730"/>
              <a:gd name="connsiteX16" fmla="*/ 425147 w 509814"/>
              <a:gd name="connsiteY16" fmla="*/ 364067 h 576730"/>
              <a:gd name="connsiteX17" fmla="*/ 492880 w 509814"/>
              <a:gd name="connsiteY17" fmla="*/ 355600 h 576730"/>
              <a:gd name="connsiteX18" fmla="*/ 509814 w 509814"/>
              <a:gd name="connsiteY18" fmla="*/ 338667 h 576730"/>
              <a:gd name="connsiteX19" fmla="*/ 492880 w 509814"/>
              <a:gd name="connsiteY19" fmla="*/ 313267 h 576730"/>
              <a:gd name="connsiteX20" fmla="*/ 484414 w 509814"/>
              <a:gd name="connsiteY20" fmla="*/ 279400 h 576730"/>
              <a:gd name="connsiteX21" fmla="*/ 492880 w 509814"/>
              <a:gd name="connsiteY21" fmla="*/ 67734 h 576730"/>
              <a:gd name="connsiteX22" fmla="*/ 484414 w 509814"/>
              <a:gd name="connsiteY22" fmla="*/ 0 h 576730"/>
              <a:gd name="connsiteX23" fmla="*/ 475947 w 509814"/>
              <a:gd name="connsiteY23" fmla="*/ 25400 h 576730"/>
              <a:gd name="connsiteX24" fmla="*/ 399747 w 509814"/>
              <a:gd name="connsiteY24" fmla="*/ 67734 h 576730"/>
              <a:gd name="connsiteX25" fmla="*/ 374347 w 509814"/>
              <a:gd name="connsiteY25" fmla="*/ 84667 h 576730"/>
              <a:gd name="connsiteX26" fmla="*/ 348947 w 509814"/>
              <a:gd name="connsiteY26" fmla="*/ 93134 h 576730"/>
              <a:gd name="connsiteX27" fmla="*/ 298147 w 509814"/>
              <a:gd name="connsiteY27" fmla="*/ 118534 h 576730"/>
              <a:gd name="connsiteX28" fmla="*/ 188080 w 509814"/>
              <a:gd name="connsiteY28" fmla="*/ 127000 h 576730"/>
              <a:gd name="connsiteX29" fmla="*/ 145747 w 509814"/>
              <a:gd name="connsiteY29" fmla="*/ 135467 h 576730"/>
              <a:gd name="connsiteX30" fmla="*/ 111880 w 509814"/>
              <a:gd name="connsiteY30" fmla="*/ 143934 h 576730"/>
              <a:gd name="connsiteX31" fmla="*/ 103414 w 509814"/>
              <a:gd name="connsiteY31" fmla="*/ 169334 h 576730"/>
              <a:gd name="connsiteX32" fmla="*/ 128814 w 509814"/>
              <a:gd name="connsiteY32" fmla="*/ 203200 h 5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9814" h="576730">
                <a:moveTo>
                  <a:pt x="120347" y="152400"/>
                </a:moveTo>
                <a:cubicBezTo>
                  <a:pt x="117525" y="211667"/>
                  <a:pt x="118432" y="271229"/>
                  <a:pt x="111880" y="330200"/>
                </a:cubicBezTo>
                <a:cubicBezTo>
                  <a:pt x="104411" y="397419"/>
                  <a:pt x="97618" y="362291"/>
                  <a:pt x="78014" y="406400"/>
                </a:cubicBezTo>
                <a:cubicBezTo>
                  <a:pt x="70765" y="422711"/>
                  <a:pt x="70981" y="442348"/>
                  <a:pt x="61080" y="457200"/>
                </a:cubicBezTo>
                <a:cubicBezTo>
                  <a:pt x="55436" y="465667"/>
                  <a:pt x="48280" y="473301"/>
                  <a:pt x="44147" y="482600"/>
                </a:cubicBezTo>
                <a:cubicBezTo>
                  <a:pt x="13015" y="552647"/>
                  <a:pt x="45056" y="515558"/>
                  <a:pt x="10280" y="550334"/>
                </a:cubicBezTo>
                <a:cubicBezTo>
                  <a:pt x="7458" y="558801"/>
                  <a:pt x="-4497" y="569424"/>
                  <a:pt x="1814" y="575734"/>
                </a:cubicBezTo>
                <a:cubicBezTo>
                  <a:pt x="8769" y="582689"/>
                  <a:pt x="51825" y="550965"/>
                  <a:pt x="52614" y="550334"/>
                </a:cubicBezTo>
                <a:cubicBezTo>
                  <a:pt x="78867" y="529331"/>
                  <a:pt x="60196" y="533843"/>
                  <a:pt x="94947" y="516467"/>
                </a:cubicBezTo>
                <a:cubicBezTo>
                  <a:pt x="102929" y="512476"/>
                  <a:pt x="112545" y="512334"/>
                  <a:pt x="120347" y="508000"/>
                </a:cubicBezTo>
                <a:cubicBezTo>
                  <a:pt x="138137" y="498117"/>
                  <a:pt x="151403" y="479070"/>
                  <a:pt x="171147" y="474134"/>
                </a:cubicBezTo>
                <a:cubicBezTo>
                  <a:pt x="182436" y="471312"/>
                  <a:pt x="193868" y="469011"/>
                  <a:pt x="205014" y="465667"/>
                </a:cubicBezTo>
                <a:cubicBezTo>
                  <a:pt x="222111" y="460538"/>
                  <a:pt x="255814" y="448734"/>
                  <a:pt x="255814" y="448734"/>
                </a:cubicBezTo>
                <a:cubicBezTo>
                  <a:pt x="311467" y="393077"/>
                  <a:pt x="206815" y="492687"/>
                  <a:pt x="323547" y="414867"/>
                </a:cubicBezTo>
                <a:cubicBezTo>
                  <a:pt x="332014" y="409223"/>
                  <a:pt x="339648" y="402067"/>
                  <a:pt x="348947" y="397934"/>
                </a:cubicBezTo>
                <a:cubicBezTo>
                  <a:pt x="365258" y="390685"/>
                  <a:pt x="384895" y="390901"/>
                  <a:pt x="399747" y="381000"/>
                </a:cubicBezTo>
                <a:cubicBezTo>
                  <a:pt x="408214" y="375356"/>
                  <a:pt x="415330" y="366744"/>
                  <a:pt x="425147" y="364067"/>
                </a:cubicBezTo>
                <a:cubicBezTo>
                  <a:pt x="447099" y="358080"/>
                  <a:pt x="470302" y="358422"/>
                  <a:pt x="492880" y="355600"/>
                </a:cubicBezTo>
                <a:cubicBezTo>
                  <a:pt x="498525" y="349956"/>
                  <a:pt x="509814" y="346650"/>
                  <a:pt x="509814" y="338667"/>
                </a:cubicBezTo>
                <a:cubicBezTo>
                  <a:pt x="509814" y="328491"/>
                  <a:pt x="496888" y="322620"/>
                  <a:pt x="492880" y="313267"/>
                </a:cubicBezTo>
                <a:cubicBezTo>
                  <a:pt x="488296" y="302571"/>
                  <a:pt x="487236" y="290689"/>
                  <a:pt x="484414" y="279400"/>
                </a:cubicBezTo>
                <a:cubicBezTo>
                  <a:pt x="487236" y="208845"/>
                  <a:pt x="488183" y="138189"/>
                  <a:pt x="492880" y="67734"/>
                </a:cubicBezTo>
                <a:cubicBezTo>
                  <a:pt x="497002" y="5910"/>
                  <a:pt x="513813" y="44100"/>
                  <a:pt x="484414" y="0"/>
                </a:cubicBezTo>
                <a:cubicBezTo>
                  <a:pt x="481592" y="8467"/>
                  <a:pt x="482258" y="19089"/>
                  <a:pt x="475947" y="25400"/>
                </a:cubicBezTo>
                <a:cubicBezTo>
                  <a:pt x="422558" y="78789"/>
                  <a:pt x="442333" y="46441"/>
                  <a:pt x="399747" y="67734"/>
                </a:cubicBezTo>
                <a:cubicBezTo>
                  <a:pt x="390646" y="72285"/>
                  <a:pt x="383448" y="80116"/>
                  <a:pt x="374347" y="84667"/>
                </a:cubicBezTo>
                <a:cubicBezTo>
                  <a:pt x="366365" y="88658"/>
                  <a:pt x="356929" y="89143"/>
                  <a:pt x="348947" y="93134"/>
                </a:cubicBezTo>
                <a:cubicBezTo>
                  <a:pt x="323738" y="105738"/>
                  <a:pt x="326520" y="114988"/>
                  <a:pt x="298147" y="118534"/>
                </a:cubicBezTo>
                <a:cubicBezTo>
                  <a:pt x="261634" y="123098"/>
                  <a:pt x="224769" y="124178"/>
                  <a:pt x="188080" y="127000"/>
                </a:cubicBezTo>
                <a:cubicBezTo>
                  <a:pt x="173969" y="129822"/>
                  <a:pt x="159795" y="132345"/>
                  <a:pt x="145747" y="135467"/>
                </a:cubicBezTo>
                <a:cubicBezTo>
                  <a:pt x="134388" y="137991"/>
                  <a:pt x="120966" y="136665"/>
                  <a:pt x="111880" y="143934"/>
                </a:cubicBezTo>
                <a:cubicBezTo>
                  <a:pt x="104911" y="149509"/>
                  <a:pt x="106236" y="160867"/>
                  <a:pt x="103414" y="169334"/>
                </a:cubicBezTo>
                <a:cubicBezTo>
                  <a:pt x="113876" y="200721"/>
                  <a:pt x="103897" y="190743"/>
                  <a:pt x="128814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3619081" y="3655400"/>
            <a:ext cx="3379107" cy="592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3566650" y="3682264"/>
            <a:ext cx="1717597" cy="1590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25283" y="3470734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21413" y="4384789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a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5346026" y="3636593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r>
              <a:rPr lang="en-US" baseline="-25000" dirty="0" smtClean="0"/>
              <a:t>c</a:t>
            </a:r>
            <a:endParaRPr lang="en-US" baseline="-250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5003028" y="5002347"/>
            <a:ext cx="562438" cy="559164"/>
            <a:chOff x="540471" y="5586190"/>
            <a:chExt cx="1326036" cy="1274952"/>
          </a:xfrm>
        </p:grpSpPr>
        <p:cxnSp>
          <p:nvCxnSpPr>
            <p:cNvPr id="31" name="Straight Arrow Connector 3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 rot="19435461">
            <a:off x="6690657" y="3954452"/>
            <a:ext cx="562438" cy="559164"/>
            <a:chOff x="540471" y="5586190"/>
            <a:chExt cx="1326036" cy="1274952"/>
          </a:xfrm>
        </p:grpSpPr>
        <p:cxnSp>
          <p:nvCxnSpPr>
            <p:cNvPr id="35" name="Straight Arrow Connector 34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4336095" y="5128700"/>
            <a:ext cx="13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Acuity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5302133" y="4251852"/>
            <a:ext cx="1696055" cy="1020682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87980" y="473856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</a:t>
            </a:r>
            <a:r>
              <a:rPr lang="en-US" baseline="-25000" dirty="0" err="1" smtClean="0"/>
              <a:t>ac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45469" y="1937543"/>
                <a:ext cx="3406006" cy="2859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Given d</a:t>
                </a:r>
                <a:r>
                  <a:rPr lang="en-US" baseline="-25000" dirty="0" smtClean="0"/>
                  <a:t>a</a:t>
                </a:r>
                <a:r>
                  <a:rPr lang="en-US" dirty="0" smtClean="0"/>
                  <a:t> and </a:t>
                </a:r>
                <a:r>
                  <a:rPr lang="en-US" dirty="0" err="1" smtClean="0"/>
                  <a:t>extrinsics</a:t>
                </a:r>
                <a:r>
                  <a:rPr lang="en-US" dirty="0" smtClean="0"/>
                  <a:t> between camera and Acuity, derive </a:t>
                </a:r>
                <a:r>
                  <a:rPr lang="en-US" dirty="0" err="1" smtClean="0"/>
                  <a:t>d</a:t>
                </a:r>
                <a:r>
                  <a:rPr lang="en-US" baseline="-25000" dirty="0" err="1" smtClean="0"/>
                  <a:t>ac</a:t>
                </a:r>
                <a:endParaRPr lang="en-US" baseline="-25000" dirty="0" smtClean="0"/>
              </a:p>
              <a:p>
                <a:endParaRPr lang="en-US" baseline="-25000" dirty="0" smtClean="0"/>
              </a:p>
              <a:p>
                <a:pPr marL="342900" indent="-342900"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="0" i="0" baseline="-25000" dirty="0" smtClean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m:rPr>
                                <m:nor/>
                              </m:rPr>
                              <a:rPr lang="en-US" dirty="0"/>
                              <m:t>d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c</m:t>
                            </m:r>
                            <m:r>
                              <m:rPr>
                                <m:nor/>
                              </m:rPr>
                              <a:rPr lang="en-US" baseline="-25000" dirty="0"/>
                              <m:t> 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  <a:p>
                <a:pPr marL="342900" indent="-342900">
                  <a:buFontTx/>
                  <a:buAutoNum type="arabicPeriod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=180 −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a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∝</m:t>
                            </m:r>
                          </m:e>
                        </m:func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b="0" i="0" baseline="-25000" dirty="0" smtClean="0"/>
                          <m:t>c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</m:t>
                        </m:r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func>
                      </m:den>
                    </m:f>
                  </m:oMath>
                </a14:m>
                <a:r>
                  <a:rPr lang="en-US" dirty="0" smtClean="0"/>
                  <a:t> (law of </a:t>
                </a:r>
                <a:r>
                  <a:rPr lang="en-US" dirty="0" err="1" smtClean="0"/>
                  <a:t>sines</a:t>
                </a:r>
                <a:r>
                  <a:rPr lang="en-US" dirty="0" smtClean="0"/>
                  <a:t>)</a:t>
                </a:r>
              </a:p>
              <a:p>
                <a:pPr marL="342900" indent="-342900">
                  <a:buFont typeface="+mj-lt"/>
                  <a:buAutoNum type="arabicPeriod" startAt="4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d</m:t>
                    </m:r>
                    <m:r>
                      <m:rPr>
                        <m:nor/>
                      </m:rPr>
                      <a:rPr lang="en-US" baseline="-25000" dirty="0"/>
                      <m:t>c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a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 </m:t>
                        </m:r>
                      </m:num>
                      <m:den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∝</m:t>
                            </m:r>
                          </m:e>
                        </m:func>
                      </m:den>
                    </m:f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469" y="1937543"/>
                <a:ext cx="3406006" cy="2859181"/>
              </a:xfrm>
              <a:prstGeom prst="rect">
                <a:avLst/>
              </a:prstGeom>
              <a:blipFill rotWithShape="0">
                <a:blip r:embed="rId2"/>
                <a:stretch>
                  <a:fillRect l="-1610" t="-1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27265" y="3682264"/>
                <a:ext cx="362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65" y="3682264"/>
                <a:ext cx="362527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352672" y="4145221"/>
                <a:ext cx="362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672" y="4145221"/>
                <a:ext cx="362527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120869" y="4871769"/>
                <a:ext cx="362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869" y="4871769"/>
                <a:ext cx="3625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 rot="8067814">
            <a:off x="3670390" y="5640751"/>
            <a:ext cx="562438" cy="559164"/>
            <a:chOff x="540471" y="5586190"/>
            <a:chExt cx="1326036" cy="1274952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3014263" y="5341904"/>
            <a:ext cx="1333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Reference Coordinate System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31494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Derivation Test (3-4-5 triangle)</a:t>
            </a:r>
            <a:endParaRPr lang="en-US" dirty="0"/>
          </a:p>
        </p:txBody>
      </p:sp>
      <p:sp>
        <p:nvSpPr>
          <p:cNvPr id="84" name="Freeform 83"/>
          <p:cNvSpPr/>
          <p:nvPr/>
        </p:nvSpPr>
        <p:spPr>
          <a:xfrm>
            <a:off x="1854314" y="2737385"/>
            <a:ext cx="2074333" cy="2387600"/>
          </a:xfrm>
          <a:custGeom>
            <a:avLst/>
            <a:gdLst>
              <a:gd name="connsiteX0" fmla="*/ 152400 w 2074333"/>
              <a:gd name="connsiteY0" fmla="*/ 499533 h 2387600"/>
              <a:gd name="connsiteX1" fmla="*/ 169333 w 2074333"/>
              <a:gd name="connsiteY1" fmla="*/ 541866 h 2387600"/>
              <a:gd name="connsiteX2" fmla="*/ 177800 w 2074333"/>
              <a:gd name="connsiteY2" fmla="*/ 567266 h 2387600"/>
              <a:gd name="connsiteX3" fmla="*/ 194733 w 2074333"/>
              <a:gd name="connsiteY3" fmla="*/ 584200 h 2387600"/>
              <a:gd name="connsiteX4" fmla="*/ 220133 w 2074333"/>
              <a:gd name="connsiteY4" fmla="*/ 668866 h 2387600"/>
              <a:gd name="connsiteX5" fmla="*/ 228600 w 2074333"/>
              <a:gd name="connsiteY5" fmla="*/ 694266 h 2387600"/>
              <a:gd name="connsiteX6" fmla="*/ 237067 w 2074333"/>
              <a:gd name="connsiteY6" fmla="*/ 745066 h 2387600"/>
              <a:gd name="connsiteX7" fmla="*/ 228600 w 2074333"/>
              <a:gd name="connsiteY7" fmla="*/ 922866 h 2387600"/>
              <a:gd name="connsiteX8" fmla="*/ 220133 w 2074333"/>
              <a:gd name="connsiteY8" fmla="*/ 948266 h 2387600"/>
              <a:gd name="connsiteX9" fmla="*/ 211667 w 2074333"/>
              <a:gd name="connsiteY9" fmla="*/ 982133 h 2387600"/>
              <a:gd name="connsiteX10" fmla="*/ 177800 w 2074333"/>
              <a:gd name="connsiteY10" fmla="*/ 1032933 h 2387600"/>
              <a:gd name="connsiteX11" fmla="*/ 160867 w 2074333"/>
              <a:gd name="connsiteY11" fmla="*/ 1083733 h 2387600"/>
              <a:gd name="connsiteX12" fmla="*/ 143933 w 2074333"/>
              <a:gd name="connsiteY12" fmla="*/ 1151466 h 2387600"/>
              <a:gd name="connsiteX13" fmla="*/ 135467 w 2074333"/>
              <a:gd name="connsiteY13" fmla="*/ 1185333 h 2387600"/>
              <a:gd name="connsiteX14" fmla="*/ 118533 w 2074333"/>
              <a:gd name="connsiteY14" fmla="*/ 1210733 h 2387600"/>
              <a:gd name="connsiteX15" fmla="*/ 101600 w 2074333"/>
              <a:gd name="connsiteY15" fmla="*/ 1295400 h 2387600"/>
              <a:gd name="connsiteX16" fmla="*/ 84667 w 2074333"/>
              <a:gd name="connsiteY16" fmla="*/ 1397000 h 2387600"/>
              <a:gd name="connsiteX17" fmla="*/ 67733 w 2074333"/>
              <a:gd name="connsiteY17" fmla="*/ 1566333 h 2387600"/>
              <a:gd name="connsiteX18" fmla="*/ 50800 w 2074333"/>
              <a:gd name="connsiteY18" fmla="*/ 1651000 h 2387600"/>
              <a:gd name="connsiteX19" fmla="*/ 42333 w 2074333"/>
              <a:gd name="connsiteY19" fmla="*/ 1718733 h 2387600"/>
              <a:gd name="connsiteX20" fmla="*/ 25400 w 2074333"/>
              <a:gd name="connsiteY20" fmla="*/ 1769533 h 2387600"/>
              <a:gd name="connsiteX21" fmla="*/ 16933 w 2074333"/>
              <a:gd name="connsiteY21" fmla="*/ 1803400 h 2387600"/>
              <a:gd name="connsiteX22" fmla="*/ 25400 w 2074333"/>
              <a:gd name="connsiteY22" fmla="*/ 1888066 h 2387600"/>
              <a:gd name="connsiteX23" fmla="*/ 33867 w 2074333"/>
              <a:gd name="connsiteY23" fmla="*/ 1913466 h 2387600"/>
              <a:gd name="connsiteX24" fmla="*/ 42333 w 2074333"/>
              <a:gd name="connsiteY24" fmla="*/ 1947333 h 2387600"/>
              <a:gd name="connsiteX25" fmla="*/ 50800 w 2074333"/>
              <a:gd name="connsiteY25" fmla="*/ 2023533 h 2387600"/>
              <a:gd name="connsiteX26" fmla="*/ 33867 w 2074333"/>
              <a:gd name="connsiteY26" fmla="*/ 2201333 h 2387600"/>
              <a:gd name="connsiteX27" fmla="*/ 25400 w 2074333"/>
              <a:gd name="connsiteY27" fmla="*/ 2226733 h 2387600"/>
              <a:gd name="connsiteX28" fmla="*/ 16933 w 2074333"/>
              <a:gd name="connsiteY28" fmla="*/ 2269066 h 2387600"/>
              <a:gd name="connsiteX29" fmla="*/ 0 w 2074333"/>
              <a:gd name="connsiteY29" fmla="*/ 2319866 h 2387600"/>
              <a:gd name="connsiteX30" fmla="*/ 59267 w 2074333"/>
              <a:gd name="connsiteY30" fmla="*/ 2353733 h 2387600"/>
              <a:gd name="connsiteX31" fmla="*/ 84667 w 2074333"/>
              <a:gd name="connsiteY31" fmla="*/ 2370666 h 2387600"/>
              <a:gd name="connsiteX32" fmla="*/ 160867 w 2074333"/>
              <a:gd name="connsiteY32" fmla="*/ 2387600 h 2387600"/>
              <a:gd name="connsiteX33" fmla="*/ 347133 w 2074333"/>
              <a:gd name="connsiteY33" fmla="*/ 2379133 h 2387600"/>
              <a:gd name="connsiteX34" fmla="*/ 372533 w 2074333"/>
              <a:gd name="connsiteY34" fmla="*/ 2370666 h 2387600"/>
              <a:gd name="connsiteX35" fmla="*/ 406400 w 2074333"/>
              <a:gd name="connsiteY35" fmla="*/ 2362200 h 2387600"/>
              <a:gd name="connsiteX36" fmla="*/ 448733 w 2074333"/>
              <a:gd name="connsiteY36" fmla="*/ 2353733 h 2387600"/>
              <a:gd name="connsiteX37" fmla="*/ 516467 w 2074333"/>
              <a:gd name="connsiteY37" fmla="*/ 2336800 h 2387600"/>
              <a:gd name="connsiteX38" fmla="*/ 601133 w 2074333"/>
              <a:gd name="connsiteY38" fmla="*/ 2302933 h 2387600"/>
              <a:gd name="connsiteX39" fmla="*/ 651933 w 2074333"/>
              <a:gd name="connsiteY39" fmla="*/ 2286000 h 2387600"/>
              <a:gd name="connsiteX40" fmla="*/ 719667 w 2074333"/>
              <a:gd name="connsiteY40" fmla="*/ 2260600 h 2387600"/>
              <a:gd name="connsiteX41" fmla="*/ 770467 w 2074333"/>
              <a:gd name="connsiteY41" fmla="*/ 2226733 h 2387600"/>
              <a:gd name="connsiteX42" fmla="*/ 795867 w 2074333"/>
              <a:gd name="connsiteY42" fmla="*/ 2209800 h 2387600"/>
              <a:gd name="connsiteX43" fmla="*/ 829733 w 2074333"/>
              <a:gd name="connsiteY43" fmla="*/ 2201333 h 2387600"/>
              <a:gd name="connsiteX44" fmla="*/ 863600 w 2074333"/>
              <a:gd name="connsiteY44" fmla="*/ 2167466 h 2387600"/>
              <a:gd name="connsiteX45" fmla="*/ 914400 w 2074333"/>
              <a:gd name="connsiteY45" fmla="*/ 2150533 h 2387600"/>
              <a:gd name="connsiteX46" fmla="*/ 948267 w 2074333"/>
              <a:gd name="connsiteY46" fmla="*/ 2142066 h 2387600"/>
              <a:gd name="connsiteX47" fmla="*/ 1032933 w 2074333"/>
              <a:gd name="connsiteY47" fmla="*/ 2108200 h 2387600"/>
              <a:gd name="connsiteX48" fmla="*/ 1049867 w 2074333"/>
              <a:gd name="connsiteY48" fmla="*/ 2091266 h 2387600"/>
              <a:gd name="connsiteX49" fmla="*/ 1117600 w 2074333"/>
              <a:gd name="connsiteY49" fmla="*/ 2074333 h 2387600"/>
              <a:gd name="connsiteX50" fmla="*/ 1143000 w 2074333"/>
              <a:gd name="connsiteY50" fmla="*/ 2057400 h 2387600"/>
              <a:gd name="connsiteX51" fmla="*/ 1168400 w 2074333"/>
              <a:gd name="connsiteY51" fmla="*/ 2048933 h 2387600"/>
              <a:gd name="connsiteX52" fmla="*/ 1236133 w 2074333"/>
              <a:gd name="connsiteY52" fmla="*/ 2023533 h 2387600"/>
              <a:gd name="connsiteX53" fmla="*/ 1354667 w 2074333"/>
              <a:gd name="connsiteY53" fmla="*/ 1964266 h 2387600"/>
              <a:gd name="connsiteX54" fmla="*/ 1430867 w 2074333"/>
              <a:gd name="connsiteY54" fmla="*/ 1938866 h 2387600"/>
              <a:gd name="connsiteX55" fmla="*/ 1456267 w 2074333"/>
              <a:gd name="connsiteY55" fmla="*/ 1921933 h 2387600"/>
              <a:gd name="connsiteX56" fmla="*/ 1481667 w 2074333"/>
              <a:gd name="connsiteY56" fmla="*/ 1913466 h 2387600"/>
              <a:gd name="connsiteX57" fmla="*/ 1507067 w 2074333"/>
              <a:gd name="connsiteY57" fmla="*/ 1896533 h 2387600"/>
              <a:gd name="connsiteX58" fmla="*/ 1532467 w 2074333"/>
              <a:gd name="connsiteY58" fmla="*/ 1888066 h 2387600"/>
              <a:gd name="connsiteX59" fmla="*/ 1617133 w 2074333"/>
              <a:gd name="connsiteY59" fmla="*/ 1837266 h 2387600"/>
              <a:gd name="connsiteX60" fmla="*/ 1667933 w 2074333"/>
              <a:gd name="connsiteY60" fmla="*/ 1786466 h 2387600"/>
              <a:gd name="connsiteX61" fmla="*/ 1718733 w 2074333"/>
              <a:gd name="connsiteY61" fmla="*/ 1744133 h 2387600"/>
              <a:gd name="connsiteX62" fmla="*/ 1769533 w 2074333"/>
              <a:gd name="connsiteY62" fmla="*/ 1701800 h 2387600"/>
              <a:gd name="connsiteX63" fmla="*/ 1862667 w 2074333"/>
              <a:gd name="connsiteY63" fmla="*/ 1574800 h 2387600"/>
              <a:gd name="connsiteX64" fmla="*/ 1913467 w 2074333"/>
              <a:gd name="connsiteY64" fmla="*/ 1532466 h 2387600"/>
              <a:gd name="connsiteX65" fmla="*/ 1964267 w 2074333"/>
              <a:gd name="connsiteY65" fmla="*/ 1490133 h 2387600"/>
              <a:gd name="connsiteX66" fmla="*/ 2006600 w 2074333"/>
              <a:gd name="connsiteY66" fmla="*/ 1430866 h 2387600"/>
              <a:gd name="connsiteX67" fmla="*/ 2032000 w 2074333"/>
              <a:gd name="connsiteY67" fmla="*/ 1397000 h 2387600"/>
              <a:gd name="connsiteX68" fmla="*/ 2040467 w 2074333"/>
              <a:gd name="connsiteY68" fmla="*/ 1371600 h 2387600"/>
              <a:gd name="connsiteX69" fmla="*/ 2057400 w 2074333"/>
              <a:gd name="connsiteY69" fmla="*/ 1278466 h 2387600"/>
              <a:gd name="connsiteX70" fmla="*/ 2074333 w 2074333"/>
              <a:gd name="connsiteY70" fmla="*/ 1058333 h 2387600"/>
              <a:gd name="connsiteX71" fmla="*/ 2065867 w 2074333"/>
              <a:gd name="connsiteY71" fmla="*/ 914400 h 2387600"/>
              <a:gd name="connsiteX72" fmla="*/ 2048933 w 2074333"/>
              <a:gd name="connsiteY72" fmla="*/ 889000 h 2387600"/>
              <a:gd name="connsiteX73" fmla="*/ 2023533 w 2074333"/>
              <a:gd name="connsiteY73" fmla="*/ 829733 h 2387600"/>
              <a:gd name="connsiteX74" fmla="*/ 1998133 w 2074333"/>
              <a:gd name="connsiteY74" fmla="*/ 787400 h 2387600"/>
              <a:gd name="connsiteX75" fmla="*/ 1989667 w 2074333"/>
              <a:gd name="connsiteY75" fmla="*/ 745066 h 2387600"/>
              <a:gd name="connsiteX76" fmla="*/ 1964267 w 2074333"/>
              <a:gd name="connsiteY76" fmla="*/ 685800 h 2387600"/>
              <a:gd name="connsiteX77" fmla="*/ 1955800 w 2074333"/>
              <a:gd name="connsiteY77" fmla="*/ 626533 h 2387600"/>
              <a:gd name="connsiteX78" fmla="*/ 1938867 w 2074333"/>
              <a:gd name="connsiteY78" fmla="*/ 524933 h 2387600"/>
              <a:gd name="connsiteX79" fmla="*/ 1947333 w 2074333"/>
              <a:gd name="connsiteY79" fmla="*/ 287866 h 2387600"/>
              <a:gd name="connsiteX80" fmla="*/ 1955800 w 2074333"/>
              <a:gd name="connsiteY80" fmla="*/ 254000 h 2387600"/>
              <a:gd name="connsiteX81" fmla="*/ 1947333 w 2074333"/>
              <a:gd name="connsiteY81" fmla="*/ 76200 h 2387600"/>
              <a:gd name="connsiteX82" fmla="*/ 1888067 w 2074333"/>
              <a:gd name="connsiteY82" fmla="*/ 50800 h 2387600"/>
              <a:gd name="connsiteX83" fmla="*/ 1761067 w 2074333"/>
              <a:gd name="connsiteY83" fmla="*/ 33866 h 2387600"/>
              <a:gd name="connsiteX84" fmla="*/ 1693333 w 2074333"/>
              <a:gd name="connsiteY84" fmla="*/ 16933 h 2387600"/>
              <a:gd name="connsiteX85" fmla="*/ 1490133 w 2074333"/>
              <a:gd name="connsiteY85" fmla="*/ 0 h 2387600"/>
              <a:gd name="connsiteX86" fmla="*/ 787400 w 2074333"/>
              <a:gd name="connsiteY86" fmla="*/ 8466 h 2387600"/>
              <a:gd name="connsiteX87" fmla="*/ 753533 w 2074333"/>
              <a:gd name="connsiteY87" fmla="*/ 16933 h 2387600"/>
              <a:gd name="connsiteX88" fmla="*/ 711200 w 2074333"/>
              <a:gd name="connsiteY88" fmla="*/ 25400 h 2387600"/>
              <a:gd name="connsiteX89" fmla="*/ 635000 w 2074333"/>
              <a:gd name="connsiteY89" fmla="*/ 33866 h 2387600"/>
              <a:gd name="connsiteX90" fmla="*/ 609600 w 2074333"/>
              <a:gd name="connsiteY90" fmla="*/ 42333 h 2387600"/>
              <a:gd name="connsiteX91" fmla="*/ 550333 w 2074333"/>
              <a:gd name="connsiteY91" fmla="*/ 59266 h 2387600"/>
              <a:gd name="connsiteX92" fmla="*/ 482600 w 2074333"/>
              <a:gd name="connsiteY92" fmla="*/ 93133 h 2387600"/>
              <a:gd name="connsiteX93" fmla="*/ 381000 w 2074333"/>
              <a:gd name="connsiteY93" fmla="*/ 152400 h 2387600"/>
              <a:gd name="connsiteX94" fmla="*/ 330200 w 2074333"/>
              <a:gd name="connsiteY94" fmla="*/ 203200 h 2387600"/>
              <a:gd name="connsiteX95" fmla="*/ 287867 w 2074333"/>
              <a:gd name="connsiteY95" fmla="*/ 279400 h 2387600"/>
              <a:gd name="connsiteX96" fmla="*/ 270933 w 2074333"/>
              <a:gd name="connsiteY96" fmla="*/ 296333 h 2387600"/>
              <a:gd name="connsiteX97" fmla="*/ 228600 w 2074333"/>
              <a:gd name="connsiteY97" fmla="*/ 338666 h 2387600"/>
              <a:gd name="connsiteX98" fmla="*/ 194733 w 2074333"/>
              <a:gd name="connsiteY98" fmla="*/ 397933 h 2387600"/>
              <a:gd name="connsiteX99" fmla="*/ 203200 w 2074333"/>
              <a:gd name="connsiteY99" fmla="*/ 448733 h 2387600"/>
              <a:gd name="connsiteX100" fmla="*/ 220133 w 2074333"/>
              <a:gd name="connsiteY100" fmla="*/ 499533 h 2387600"/>
              <a:gd name="connsiteX101" fmla="*/ 152400 w 2074333"/>
              <a:gd name="connsiteY101" fmla="*/ 499533 h 238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074333" h="2387600">
                <a:moveTo>
                  <a:pt x="152400" y="499533"/>
                </a:moveTo>
                <a:cubicBezTo>
                  <a:pt x="143933" y="506589"/>
                  <a:pt x="163997" y="527636"/>
                  <a:pt x="169333" y="541866"/>
                </a:cubicBezTo>
                <a:cubicBezTo>
                  <a:pt x="172467" y="550222"/>
                  <a:pt x="173208" y="559613"/>
                  <a:pt x="177800" y="567266"/>
                </a:cubicBezTo>
                <a:cubicBezTo>
                  <a:pt x="181907" y="574111"/>
                  <a:pt x="189089" y="578555"/>
                  <a:pt x="194733" y="584200"/>
                </a:cubicBezTo>
                <a:cubicBezTo>
                  <a:pt x="207529" y="635379"/>
                  <a:pt x="199522" y="607032"/>
                  <a:pt x="220133" y="668866"/>
                </a:cubicBezTo>
                <a:cubicBezTo>
                  <a:pt x="222955" y="677333"/>
                  <a:pt x="227133" y="685463"/>
                  <a:pt x="228600" y="694266"/>
                </a:cubicBezTo>
                <a:lnTo>
                  <a:pt x="237067" y="745066"/>
                </a:lnTo>
                <a:cubicBezTo>
                  <a:pt x="234245" y="804333"/>
                  <a:pt x="233528" y="863737"/>
                  <a:pt x="228600" y="922866"/>
                </a:cubicBezTo>
                <a:cubicBezTo>
                  <a:pt x="227859" y="931760"/>
                  <a:pt x="222585" y="939685"/>
                  <a:pt x="220133" y="948266"/>
                </a:cubicBezTo>
                <a:cubicBezTo>
                  <a:pt x="216936" y="959455"/>
                  <a:pt x="216871" y="971725"/>
                  <a:pt x="211667" y="982133"/>
                </a:cubicBezTo>
                <a:cubicBezTo>
                  <a:pt x="202566" y="1000336"/>
                  <a:pt x="184236" y="1013626"/>
                  <a:pt x="177800" y="1032933"/>
                </a:cubicBezTo>
                <a:cubicBezTo>
                  <a:pt x="172156" y="1049866"/>
                  <a:pt x="165196" y="1066417"/>
                  <a:pt x="160867" y="1083733"/>
                </a:cubicBezTo>
                <a:lnTo>
                  <a:pt x="143933" y="1151466"/>
                </a:lnTo>
                <a:cubicBezTo>
                  <a:pt x="141111" y="1162755"/>
                  <a:pt x="141922" y="1175651"/>
                  <a:pt x="135467" y="1185333"/>
                </a:cubicBezTo>
                <a:lnTo>
                  <a:pt x="118533" y="1210733"/>
                </a:lnTo>
                <a:cubicBezTo>
                  <a:pt x="103557" y="1270640"/>
                  <a:pt x="115441" y="1219275"/>
                  <a:pt x="101600" y="1295400"/>
                </a:cubicBezTo>
                <a:cubicBezTo>
                  <a:pt x="91776" y="1349430"/>
                  <a:pt x="91622" y="1334403"/>
                  <a:pt x="84667" y="1397000"/>
                </a:cubicBezTo>
                <a:cubicBezTo>
                  <a:pt x="78403" y="1453379"/>
                  <a:pt x="78858" y="1510709"/>
                  <a:pt x="67733" y="1566333"/>
                </a:cubicBezTo>
                <a:cubicBezTo>
                  <a:pt x="62089" y="1594555"/>
                  <a:pt x="54370" y="1622441"/>
                  <a:pt x="50800" y="1651000"/>
                </a:cubicBezTo>
                <a:cubicBezTo>
                  <a:pt x="47978" y="1673578"/>
                  <a:pt x="47101" y="1696485"/>
                  <a:pt x="42333" y="1718733"/>
                </a:cubicBezTo>
                <a:cubicBezTo>
                  <a:pt x="38593" y="1736186"/>
                  <a:pt x="29729" y="1752217"/>
                  <a:pt x="25400" y="1769533"/>
                </a:cubicBezTo>
                <a:lnTo>
                  <a:pt x="16933" y="1803400"/>
                </a:lnTo>
                <a:cubicBezTo>
                  <a:pt x="19755" y="1831622"/>
                  <a:pt x="21087" y="1860033"/>
                  <a:pt x="25400" y="1888066"/>
                </a:cubicBezTo>
                <a:cubicBezTo>
                  <a:pt x="26757" y="1896887"/>
                  <a:pt x="31415" y="1904885"/>
                  <a:pt x="33867" y="1913466"/>
                </a:cubicBezTo>
                <a:cubicBezTo>
                  <a:pt x="37064" y="1924655"/>
                  <a:pt x="39511" y="1936044"/>
                  <a:pt x="42333" y="1947333"/>
                </a:cubicBezTo>
                <a:cubicBezTo>
                  <a:pt x="45155" y="1972733"/>
                  <a:pt x="50800" y="1997977"/>
                  <a:pt x="50800" y="2023533"/>
                </a:cubicBezTo>
                <a:cubicBezTo>
                  <a:pt x="50800" y="2067165"/>
                  <a:pt x="45420" y="2149346"/>
                  <a:pt x="33867" y="2201333"/>
                </a:cubicBezTo>
                <a:cubicBezTo>
                  <a:pt x="31931" y="2210045"/>
                  <a:pt x="27565" y="2218075"/>
                  <a:pt x="25400" y="2226733"/>
                </a:cubicBezTo>
                <a:cubicBezTo>
                  <a:pt x="21910" y="2240694"/>
                  <a:pt x="20719" y="2255183"/>
                  <a:pt x="16933" y="2269066"/>
                </a:cubicBezTo>
                <a:cubicBezTo>
                  <a:pt x="12237" y="2286286"/>
                  <a:pt x="0" y="2319866"/>
                  <a:pt x="0" y="2319866"/>
                </a:cubicBezTo>
                <a:cubicBezTo>
                  <a:pt x="32904" y="2352772"/>
                  <a:pt x="-426" y="2323887"/>
                  <a:pt x="59267" y="2353733"/>
                </a:cubicBezTo>
                <a:cubicBezTo>
                  <a:pt x="68368" y="2358284"/>
                  <a:pt x="75566" y="2366115"/>
                  <a:pt x="84667" y="2370666"/>
                </a:cubicBezTo>
                <a:cubicBezTo>
                  <a:pt x="105511" y="2381088"/>
                  <a:pt x="141353" y="2384348"/>
                  <a:pt x="160867" y="2387600"/>
                </a:cubicBezTo>
                <a:cubicBezTo>
                  <a:pt x="222956" y="2384778"/>
                  <a:pt x="285178" y="2384090"/>
                  <a:pt x="347133" y="2379133"/>
                </a:cubicBezTo>
                <a:cubicBezTo>
                  <a:pt x="356029" y="2378421"/>
                  <a:pt x="363952" y="2373118"/>
                  <a:pt x="372533" y="2370666"/>
                </a:cubicBezTo>
                <a:cubicBezTo>
                  <a:pt x="383722" y="2367469"/>
                  <a:pt x="395041" y="2364724"/>
                  <a:pt x="406400" y="2362200"/>
                </a:cubicBezTo>
                <a:cubicBezTo>
                  <a:pt x="420448" y="2359078"/>
                  <a:pt x="434772" y="2357223"/>
                  <a:pt x="448733" y="2353733"/>
                </a:cubicBezTo>
                <a:cubicBezTo>
                  <a:pt x="552835" y="2327706"/>
                  <a:pt x="360491" y="2367992"/>
                  <a:pt x="516467" y="2336800"/>
                </a:cubicBezTo>
                <a:cubicBezTo>
                  <a:pt x="553091" y="2300173"/>
                  <a:pt x="516222" y="2331236"/>
                  <a:pt x="601133" y="2302933"/>
                </a:cubicBezTo>
                <a:cubicBezTo>
                  <a:pt x="618066" y="2297289"/>
                  <a:pt x="635968" y="2293983"/>
                  <a:pt x="651933" y="2286000"/>
                </a:cubicBezTo>
                <a:cubicBezTo>
                  <a:pt x="696208" y="2263862"/>
                  <a:pt x="673555" y="2272127"/>
                  <a:pt x="719667" y="2260600"/>
                </a:cubicBezTo>
                <a:lnTo>
                  <a:pt x="770467" y="2226733"/>
                </a:lnTo>
                <a:cubicBezTo>
                  <a:pt x="778934" y="2221089"/>
                  <a:pt x="785995" y="2212268"/>
                  <a:pt x="795867" y="2209800"/>
                </a:cubicBezTo>
                <a:lnTo>
                  <a:pt x="829733" y="2201333"/>
                </a:lnTo>
                <a:cubicBezTo>
                  <a:pt x="841022" y="2190044"/>
                  <a:pt x="848454" y="2172515"/>
                  <a:pt x="863600" y="2167466"/>
                </a:cubicBezTo>
                <a:cubicBezTo>
                  <a:pt x="880533" y="2161822"/>
                  <a:pt x="897084" y="2154862"/>
                  <a:pt x="914400" y="2150533"/>
                </a:cubicBezTo>
                <a:cubicBezTo>
                  <a:pt x="925689" y="2147711"/>
                  <a:pt x="937463" y="2146388"/>
                  <a:pt x="948267" y="2142066"/>
                </a:cubicBezTo>
                <a:cubicBezTo>
                  <a:pt x="1050274" y="2101263"/>
                  <a:pt x="955624" y="2127526"/>
                  <a:pt x="1032933" y="2108200"/>
                </a:cubicBezTo>
                <a:cubicBezTo>
                  <a:pt x="1038578" y="2102555"/>
                  <a:pt x="1043022" y="2095373"/>
                  <a:pt x="1049867" y="2091266"/>
                </a:cubicBezTo>
                <a:cubicBezTo>
                  <a:pt x="1062882" y="2083457"/>
                  <a:pt x="1108500" y="2076153"/>
                  <a:pt x="1117600" y="2074333"/>
                </a:cubicBezTo>
                <a:cubicBezTo>
                  <a:pt x="1126067" y="2068689"/>
                  <a:pt x="1133899" y="2061951"/>
                  <a:pt x="1143000" y="2057400"/>
                </a:cubicBezTo>
                <a:cubicBezTo>
                  <a:pt x="1150982" y="2053409"/>
                  <a:pt x="1160013" y="2051983"/>
                  <a:pt x="1168400" y="2048933"/>
                </a:cubicBezTo>
                <a:cubicBezTo>
                  <a:pt x="1191061" y="2040692"/>
                  <a:pt x="1213555" y="2032000"/>
                  <a:pt x="1236133" y="2023533"/>
                </a:cubicBezTo>
                <a:cubicBezTo>
                  <a:pt x="1276047" y="1983622"/>
                  <a:pt x="1259322" y="1996048"/>
                  <a:pt x="1354667" y="1964266"/>
                </a:cubicBezTo>
                <a:cubicBezTo>
                  <a:pt x="1380067" y="1955799"/>
                  <a:pt x="1408590" y="1953717"/>
                  <a:pt x="1430867" y="1938866"/>
                </a:cubicBezTo>
                <a:cubicBezTo>
                  <a:pt x="1439334" y="1933222"/>
                  <a:pt x="1447166" y="1926484"/>
                  <a:pt x="1456267" y="1921933"/>
                </a:cubicBezTo>
                <a:cubicBezTo>
                  <a:pt x="1464249" y="1917942"/>
                  <a:pt x="1473685" y="1917457"/>
                  <a:pt x="1481667" y="1913466"/>
                </a:cubicBezTo>
                <a:cubicBezTo>
                  <a:pt x="1490768" y="1908915"/>
                  <a:pt x="1497966" y="1901084"/>
                  <a:pt x="1507067" y="1896533"/>
                </a:cubicBezTo>
                <a:cubicBezTo>
                  <a:pt x="1515049" y="1892542"/>
                  <a:pt x="1524609" y="1892297"/>
                  <a:pt x="1532467" y="1888066"/>
                </a:cubicBezTo>
                <a:cubicBezTo>
                  <a:pt x="1561445" y="1872462"/>
                  <a:pt x="1617133" y="1837266"/>
                  <a:pt x="1617133" y="1837266"/>
                </a:cubicBezTo>
                <a:cubicBezTo>
                  <a:pt x="1645680" y="1794447"/>
                  <a:pt x="1620677" y="1825846"/>
                  <a:pt x="1667933" y="1786466"/>
                </a:cubicBezTo>
                <a:cubicBezTo>
                  <a:pt x="1725679" y="1738344"/>
                  <a:pt x="1623975" y="1811818"/>
                  <a:pt x="1718733" y="1744133"/>
                </a:cubicBezTo>
                <a:cubicBezTo>
                  <a:pt x="1743194" y="1726661"/>
                  <a:pt x="1749766" y="1727214"/>
                  <a:pt x="1769533" y="1701800"/>
                </a:cubicBezTo>
                <a:cubicBezTo>
                  <a:pt x="1814658" y="1643782"/>
                  <a:pt x="1801327" y="1636144"/>
                  <a:pt x="1862667" y="1574800"/>
                </a:cubicBezTo>
                <a:cubicBezTo>
                  <a:pt x="1906649" y="1530816"/>
                  <a:pt x="1843037" y="1592834"/>
                  <a:pt x="1913467" y="1532466"/>
                </a:cubicBezTo>
                <a:cubicBezTo>
                  <a:pt x="1970508" y="1483574"/>
                  <a:pt x="1908129" y="1527558"/>
                  <a:pt x="1964267" y="1490133"/>
                </a:cubicBezTo>
                <a:cubicBezTo>
                  <a:pt x="2047309" y="1379409"/>
                  <a:pt x="1944676" y="1517559"/>
                  <a:pt x="2006600" y="1430866"/>
                </a:cubicBezTo>
                <a:cubicBezTo>
                  <a:pt x="2014802" y="1419383"/>
                  <a:pt x="2023533" y="1408289"/>
                  <a:pt x="2032000" y="1397000"/>
                </a:cubicBezTo>
                <a:cubicBezTo>
                  <a:pt x="2034822" y="1388533"/>
                  <a:pt x="2038015" y="1380181"/>
                  <a:pt x="2040467" y="1371600"/>
                </a:cubicBezTo>
                <a:cubicBezTo>
                  <a:pt x="2049740" y="1339143"/>
                  <a:pt x="2054203" y="1313630"/>
                  <a:pt x="2057400" y="1278466"/>
                </a:cubicBezTo>
                <a:cubicBezTo>
                  <a:pt x="2064063" y="1205174"/>
                  <a:pt x="2074333" y="1058333"/>
                  <a:pt x="2074333" y="1058333"/>
                </a:cubicBezTo>
                <a:cubicBezTo>
                  <a:pt x="2071511" y="1010355"/>
                  <a:pt x="2072996" y="961929"/>
                  <a:pt x="2065867" y="914400"/>
                </a:cubicBezTo>
                <a:cubicBezTo>
                  <a:pt x="2064358" y="904337"/>
                  <a:pt x="2053982" y="897835"/>
                  <a:pt x="2048933" y="889000"/>
                </a:cubicBezTo>
                <a:cubicBezTo>
                  <a:pt x="1978465" y="765682"/>
                  <a:pt x="2071024" y="924714"/>
                  <a:pt x="2023533" y="829733"/>
                </a:cubicBezTo>
                <a:cubicBezTo>
                  <a:pt x="2016174" y="815014"/>
                  <a:pt x="2006600" y="801511"/>
                  <a:pt x="1998133" y="787400"/>
                </a:cubicBezTo>
                <a:cubicBezTo>
                  <a:pt x="1995311" y="773289"/>
                  <a:pt x="1994218" y="758718"/>
                  <a:pt x="1989667" y="745066"/>
                </a:cubicBezTo>
                <a:cubicBezTo>
                  <a:pt x="1982870" y="724676"/>
                  <a:pt x="1970172" y="706466"/>
                  <a:pt x="1964267" y="685800"/>
                </a:cubicBezTo>
                <a:cubicBezTo>
                  <a:pt x="1958785" y="666612"/>
                  <a:pt x="1958912" y="646245"/>
                  <a:pt x="1955800" y="626533"/>
                </a:cubicBezTo>
                <a:cubicBezTo>
                  <a:pt x="1950445" y="592619"/>
                  <a:pt x="1938867" y="524933"/>
                  <a:pt x="1938867" y="524933"/>
                </a:cubicBezTo>
                <a:cubicBezTo>
                  <a:pt x="1941689" y="445911"/>
                  <a:pt x="1942401" y="366785"/>
                  <a:pt x="1947333" y="287866"/>
                </a:cubicBezTo>
                <a:cubicBezTo>
                  <a:pt x="1948059" y="276253"/>
                  <a:pt x="1955800" y="265636"/>
                  <a:pt x="1955800" y="254000"/>
                </a:cubicBezTo>
                <a:cubicBezTo>
                  <a:pt x="1955800" y="194666"/>
                  <a:pt x="1957499" y="134656"/>
                  <a:pt x="1947333" y="76200"/>
                </a:cubicBezTo>
                <a:cubicBezTo>
                  <a:pt x="1944771" y="61468"/>
                  <a:pt x="1894619" y="51834"/>
                  <a:pt x="1888067" y="50800"/>
                </a:cubicBezTo>
                <a:cubicBezTo>
                  <a:pt x="1845882" y="44139"/>
                  <a:pt x="1803143" y="41184"/>
                  <a:pt x="1761067" y="33866"/>
                </a:cubicBezTo>
                <a:cubicBezTo>
                  <a:pt x="1738138" y="29878"/>
                  <a:pt x="1716321" y="20563"/>
                  <a:pt x="1693333" y="16933"/>
                </a:cubicBezTo>
                <a:cubicBezTo>
                  <a:pt x="1670902" y="13391"/>
                  <a:pt x="1504562" y="1110"/>
                  <a:pt x="1490133" y="0"/>
                </a:cubicBezTo>
                <a:lnTo>
                  <a:pt x="787400" y="8466"/>
                </a:lnTo>
                <a:cubicBezTo>
                  <a:pt x="775767" y="8733"/>
                  <a:pt x="764892" y="14409"/>
                  <a:pt x="753533" y="16933"/>
                </a:cubicBezTo>
                <a:cubicBezTo>
                  <a:pt x="739485" y="20055"/>
                  <a:pt x="725446" y="23365"/>
                  <a:pt x="711200" y="25400"/>
                </a:cubicBezTo>
                <a:cubicBezTo>
                  <a:pt x="685901" y="29014"/>
                  <a:pt x="660400" y="31044"/>
                  <a:pt x="635000" y="33866"/>
                </a:cubicBezTo>
                <a:cubicBezTo>
                  <a:pt x="626533" y="36688"/>
                  <a:pt x="618181" y="39881"/>
                  <a:pt x="609600" y="42333"/>
                </a:cubicBezTo>
                <a:cubicBezTo>
                  <a:pt x="535155" y="63604"/>
                  <a:pt x="611253" y="38961"/>
                  <a:pt x="550333" y="59266"/>
                </a:cubicBezTo>
                <a:cubicBezTo>
                  <a:pt x="509592" y="100009"/>
                  <a:pt x="565987" y="48660"/>
                  <a:pt x="482600" y="93133"/>
                </a:cubicBezTo>
                <a:cubicBezTo>
                  <a:pt x="343218" y="167470"/>
                  <a:pt x="451661" y="128845"/>
                  <a:pt x="381000" y="152400"/>
                </a:cubicBezTo>
                <a:cubicBezTo>
                  <a:pt x="364067" y="169333"/>
                  <a:pt x="337773" y="180482"/>
                  <a:pt x="330200" y="203200"/>
                </a:cubicBezTo>
                <a:cubicBezTo>
                  <a:pt x="319554" y="235138"/>
                  <a:pt x="316977" y="250291"/>
                  <a:pt x="287867" y="279400"/>
                </a:cubicBezTo>
                <a:cubicBezTo>
                  <a:pt x="282222" y="285044"/>
                  <a:pt x="275920" y="290100"/>
                  <a:pt x="270933" y="296333"/>
                </a:cubicBezTo>
                <a:cubicBezTo>
                  <a:pt x="238678" y="336652"/>
                  <a:pt x="272145" y="309637"/>
                  <a:pt x="228600" y="338666"/>
                </a:cubicBezTo>
                <a:cubicBezTo>
                  <a:pt x="218289" y="352415"/>
                  <a:pt x="194733" y="376386"/>
                  <a:pt x="194733" y="397933"/>
                </a:cubicBezTo>
                <a:cubicBezTo>
                  <a:pt x="194733" y="415100"/>
                  <a:pt x="199036" y="432079"/>
                  <a:pt x="203200" y="448733"/>
                </a:cubicBezTo>
                <a:cubicBezTo>
                  <a:pt x="207529" y="466049"/>
                  <a:pt x="220133" y="499533"/>
                  <a:pt x="220133" y="499533"/>
                </a:cubicBezTo>
                <a:cubicBezTo>
                  <a:pt x="200069" y="529629"/>
                  <a:pt x="160867" y="492477"/>
                  <a:pt x="152400" y="49953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2368967" y="3507851"/>
            <a:ext cx="509814" cy="576730"/>
          </a:xfrm>
          <a:custGeom>
            <a:avLst/>
            <a:gdLst>
              <a:gd name="connsiteX0" fmla="*/ 120347 w 509814"/>
              <a:gd name="connsiteY0" fmla="*/ 152400 h 576730"/>
              <a:gd name="connsiteX1" fmla="*/ 111880 w 509814"/>
              <a:gd name="connsiteY1" fmla="*/ 330200 h 576730"/>
              <a:gd name="connsiteX2" fmla="*/ 78014 w 509814"/>
              <a:gd name="connsiteY2" fmla="*/ 406400 h 576730"/>
              <a:gd name="connsiteX3" fmla="*/ 61080 w 509814"/>
              <a:gd name="connsiteY3" fmla="*/ 457200 h 576730"/>
              <a:gd name="connsiteX4" fmla="*/ 44147 w 509814"/>
              <a:gd name="connsiteY4" fmla="*/ 482600 h 576730"/>
              <a:gd name="connsiteX5" fmla="*/ 10280 w 509814"/>
              <a:gd name="connsiteY5" fmla="*/ 550334 h 576730"/>
              <a:gd name="connsiteX6" fmla="*/ 1814 w 509814"/>
              <a:gd name="connsiteY6" fmla="*/ 575734 h 576730"/>
              <a:gd name="connsiteX7" fmla="*/ 52614 w 509814"/>
              <a:gd name="connsiteY7" fmla="*/ 550334 h 576730"/>
              <a:gd name="connsiteX8" fmla="*/ 94947 w 509814"/>
              <a:gd name="connsiteY8" fmla="*/ 516467 h 576730"/>
              <a:gd name="connsiteX9" fmla="*/ 120347 w 509814"/>
              <a:gd name="connsiteY9" fmla="*/ 508000 h 576730"/>
              <a:gd name="connsiteX10" fmla="*/ 171147 w 509814"/>
              <a:gd name="connsiteY10" fmla="*/ 474134 h 576730"/>
              <a:gd name="connsiteX11" fmla="*/ 205014 w 509814"/>
              <a:gd name="connsiteY11" fmla="*/ 465667 h 576730"/>
              <a:gd name="connsiteX12" fmla="*/ 255814 w 509814"/>
              <a:gd name="connsiteY12" fmla="*/ 448734 h 576730"/>
              <a:gd name="connsiteX13" fmla="*/ 323547 w 509814"/>
              <a:gd name="connsiteY13" fmla="*/ 414867 h 576730"/>
              <a:gd name="connsiteX14" fmla="*/ 348947 w 509814"/>
              <a:gd name="connsiteY14" fmla="*/ 397934 h 576730"/>
              <a:gd name="connsiteX15" fmla="*/ 399747 w 509814"/>
              <a:gd name="connsiteY15" fmla="*/ 381000 h 576730"/>
              <a:gd name="connsiteX16" fmla="*/ 425147 w 509814"/>
              <a:gd name="connsiteY16" fmla="*/ 364067 h 576730"/>
              <a:gd name="connsiteX17" fmla="*/ 492880 w 509814"/>
              <a:gd name="connsiteY17" fmla="*/ 355600 h 576730"/>
              <a:gd name="connsiteX18" fmla="*/ 509814 w 509814"/>
              <a:gd name="connsiteY18" fmla="*/ 338667 h 576730"/>
              <a:gd name="connsiteX19" fmla="*/ 492880 w 509814"/>
              <a:gd name="connsiteY19" fmla="*/ 313267 h 576730"/>
              <a:gd name="connsiteX20" fmla="*/ 484414 w 509814"/>
              <a:gd name="connsiteY20" fmla="*/ 279400 h 576730"/>
              <a:gd name="connsiteX21" fmla="*/ 492880 w 509814"/>
              <a:gd name="connsiteY21" fmla="*/ 67734 h 576730"/>
              <a:gd name="connsiteX22" fmla="*/ 484414 w 509814"/>
              <a:gd name="connsiteY22" fmla="*/ 0 h 576730"/>
              <a:gd name="connsiteX23" fmla="*/ 475947 w 509814"/>
              <a:gd name="connsiteY23" fmla="*/ 25400 h 576730"/>
              <a:gd name="connsiteX24" fmla="*/ 399747 w 509814"/>
              <a:gd name="connsiteY24" fmla="*/ 67734 h 576730"/>
              <a:gd name="connsiteX25" fmla="*/ 374347 w 509814"/>
              <a:gd name="connsiteY25" fmla="*/ 84667 h 576730"/>
              <a:gd name="connsiteX26" fmla="*/ 348947 w 509814"/>
              <a:gd name="connsiteY26" fmla="*/ 93134 h 576730"/>
              <a:gd name="connsiteX27" fmla="*/ 298147 w 509814"/>
              <a:gd name="connsiteY27" fmla="*/ 118534 h 576730"/>
              <a:gd name="connsiteX28" fmla="*/ 188080 w 509814"/>
              <a:gd name="connsiteY28" fmla="*/ 127000 h 576730"/>
              <a:gd name="connsiteX29" fmla="*/ 145747 w 509814"/>
              <a:gd name="connsiteY29" fmla="*/ 135467 h 576730"/>
              <a:gd name="connsiteX30" fmla="*/ 111880 w 509814"/>
              <a:gd name="connsiteY30" fmla="*/ 143934 h 576730"/>
              <a:gd name="connsiteX31" fmla="*/ 103414 w 509814"/>
              <a:gd name="connsiteY31" fmla="*/ 169334 h 576730"/>
              <a:gd name="connsiteX32" fmla="*/ 128814 w 509814"/>
              <a:gd name="connsiteY32" fmla="*/ 203200 h 57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9814" h="576730">
                <a:moveTo>
                  <a:pt x="120347" y="152400"/>
                </a:moveTo>
                <a:cubicBezTo>
                  <a:pt x="117525" y="211667"/>
                  <a:pt x="118432" y="271229"/>
                  <a:pt x="111880" y="330200"/>
                </a:cubicBezTo>
                <a:cubicBezTo>
                  <a:pt x="104411" y="397419"/>
                  <a:pt x="97618" y="362291"/>
                  <a:pt x="78014" y="406400"/>
                </a:cubicBezTo>
                <a:cubicBezTo>
                  <a:pt x="70765" y="422711"/>
                  <a:pt x="70981" y="442348"/>
                  <a:pt x="61080" y="457200"/>
                </a:cubicBezTo>
                <a:cubicBezTo>
                  <a:pt x="55436" y="465667"/>
                  <a:pt x="48280" y="473301"/>
                  <a:pt x="44147" y="482600"/>
                </a:cubicBezTo>
                <a:cubicBezTo>
                  <a:pt x="13015" y="552647"/>
                  <a:pt x="45056" y="515558"/>
                  <a:pt x="10280" y="550334"/>
                </a:cubicBezTo>
                <a:cubicBezTo>
                  <a:pt x="7458" y="558801"/>
                  <a:pt x="-4497" y="569424"/>
                  <a:pt x="1814" y="575734"/>
                </a:cubicBezTo>
                <a:cubicBezTo>
                  <a:pt x="8769" y="582689"/>
                  <a:pt x="51825" y="550965"/>
                  <a:pt x="52614" y="550334"/>
                </a:cubicBezTo>
                <a:cubicBezTo>
                  <a:pt x="78867" y="529331"/>
                  <a:pt x="60196" y="533843"/>
                  <a:pt x="94947" y="516467"/>
                </a:cubicBezTo>
                <a:cubicBezTo>
                  <a:pt x="102929" y="512476"/>
                  <a:pt x="112545" y="512334"/>
                  <a:pt x="120347" y="508000"/>
                </a:cubicBezTo>
                <a:cubicBezTo>
                  <a:pt x="138137" y="498117"/>
                  <a:pt x="151403" y="479070"/>
                  <a:pt x="171147" y="474134"/>
                </a:cubicBezTo>
                <a:cubicBezTo>
                  <a:pt x="182436" y="471312"/>
                  <a:pt x="193868" y="469011"/>
                  <a:pt x="205014" y="465667"/>
                </a:cubicBezTo>
                <a:cubicBezTo>
                  <a:pt x="222111" y="460538"/>
                  <a:pt x="255814" y="448734"/>
                  <a:pt x="255814" y="448734"/>
                </a:cubicBezTo>
                <a:cubicBezTo>
                  <a:pt x="311467" y="393077"/>
                  <a:pt x="206815" y="492687"/>
                  <a:pt x="323547" y="414867"/>
                </a:cubicBezTo>
                <a:cubicBezTo>
                  <a:pt x="332014" y="409223"/>
                  <a:pt x="339648" y="402067"/>
                  <a:pt x="348947" y="397934"/>
                </a:cubicBezTo>
                <a:cubicBezTo>
                  <a:pt x="365258" y="390685"/>
                  <a:pt x="384895" y="390901"/>
                  <a:pt x="399747" y="381000"/>
                </a:cubicBezTo>
                <a:cubicBezTo>
                  <a:pt x="408214" y="375356"/>
                  <a:pt x="415330" y="366744"/>
                  <a:pt x="425147" y="364067"/>
                </a:cubicBezTo>
                <a:cubicBezTo>
                  <a:pt x="447099" y="358080"/>
                  <a:pt x="470302" y="358422"/>
                  <a:pt x="492880" y="355600"/>
                </a:cubicBezTo>
                <a:cubicBezTo>
                  <a:pt x="498525" y="349956"/>
                  <a:pt x="509814" y="346650"/>
                  <a:pt x="509814" y="338667"/>
                </a:cubicBezTo>
                <a:cubicBezTo>
                  <a:pt x="509814" y="328491"/>
                  <a:pt x="496888" y="322620"/>
                  <a:pt x="492880" y="313267"/>
                </a:cubicBezTo>
                <a:cubicBezTo>
                  <a:pt x="488296" y="302571"/>
                  <a:pt x="487236" y="290689"/>
                  <a:pt x="484414" y="279400"/>
                </a:cubicBezTo>
                <a:cubicBezTo>
                  <a:pt x="487236" y="208845"/>
                  <a:pt x="488183" y="138189"/>
                  <a:pt x="492880" y="67734"/>
                </a:cubicBezTo>
                <a:cubicBezTo>
                  <a:pt x="497002" y="5910"/>
                  <a:pt x="513813" y="44100"/>
                  <a:pt x="484414" y="0"/>
                </a:cubicBezTo>
                <a:cubicBezTo>
                  <a:pt x="481592" y="8467"/>
                  <a:pt x="482258" y="19089"/>
                  <a:pt x="475947" y="25400"/>
                </a:cubicBezTo>
                <a:cubicBezTo>
                  <a:pt x="422558" y="78789"/>
                  <a:pt x="442333" y="46441"/>
                  <a:pt x="399747" y="67734"/>
                </a:cubicBezTo>
                <a:cubicBezTo>
                  <a:pt x="390646" y="72285"/>
                  <a:pt x="383448" y="80116"/>
                  <a:pt x="374347" y="84667"/>
                </a:cubicBezTo>
                <a:cubicBezTo>
                  <a:pt x="366365" y="88658"/>
                  <a:pt x="356929" y="89143"/>
                  <a:pt x="348947" y="93134"/>
                </a:cubicBezTo>
                <a:cubicBezTo>
                  <a:pt x="323738" y="105738"/>
                  <a:pt x="326520" y="114988"/>
                  <a:pt x="298147" y="118534"/>
                </a:cubicBezTo>
                <a:cubicBezTo>
                  <a:pt x="261634" y="123098"/>
                  <a:pt x="224769" y="124178"/>
                  <a:pt x="188080" y="127000"/>
                </a:cubicBezTo>
                <a:cubicBezTo>
                  <a:pt x="173969" y="129822"/>
                  <a:pt x="159795" y="132345"/>
                  <a:pt x="145747" y="135467"/>
                </a:cubicBezTo>
                <a:cubicBezTo>
                  <a:pt x="134388" y="137991"/>
                  <a:pt x="120966" y="136665"/>
                  <a:pt x="111880" y="143934"/>
                </a:cubicBezTo>
                <a:cubicBezTo>
                  <a:pt x="104911" y="149509"/>
                  <a:pt x="106236" y="160867"/>
                  <a:pt x="103414" y="169334"/>
                </a:cubicBezTo>
                <a:cubicBezTo>
                  <a:pt x="113876" y="200721"/>
                  <a:pt x="103897" y="190743"/>
                  <a:pt x="128814" y="2032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2623874" y="3796216"/>
            <a:ext cx="3379107" cy="59216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2571443" y="3823080"/>
            <a:ext cx="1717597" cy="159027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667101" y="3776804"/>
            <a:ext cx="133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Baumer_Y.1</a:t>
            </a:r>
            <a:endParaRPr lang="en-US" sz="1400" dirty="0"/>
          </a:p>
        </p:txBody>
      </p:sp>
      <p:sp>
        <p:nvSpPr>
          <p:cNvPr id="89" name="TextBox 88"/>
          <p:cNvSpPr txBox="1"/>
          <p:nvPr/>
        </p:nvSpPr>
        <p:spPr>
          <a:xfrm>
            <a:off x="4350819" y="37774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4.0</a:t>
            </a:r>
            <a:endParaRPr lang="en-US" baseline="-25000" dirty="0"/>
          </a:p>
        </p:txBody>
      </p:sp>
      <p:grpSp>
        <p:nvGrpSpPr>
          <p:cNvPr id="90" name="Group 89"/>
          <p:cNvGrpSpPr/>
          <p:nvPr/>
        </p:nvGrpSpPr>
        <p:grpSpPr>
          <a:xfrm>
            <a:off x="4007821" y="5143163"/>
            <a:ext cx="562438" cy="559164"/>
            <a:chOff x="540471" y="5586190"/>
            <a:chExt cx="1326036" cy="1274952"/>
          </a:xfrm>
        </p:grpSpPr>
        <p:cxnSp>
          <p:nvCxnSpPr>
            <p:cNvPr id="91" name="Straight Arrow Connector 9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 rot="19435461">
            <a:off x="5695450" y="4095268"/>
            <a:ext cx="562438" cy="559164"/>
            <a:chOff x="540471" y="5586190"/>
            <a:chExt cx="1326036" cy="1274952"/>
          </a:xfrm>
        </p:grpSpPr>
        <p:cxnSp>
          <p:nvCxnSpPr>
            <p:cNvPr id="95" name="Straight Arrow Connector 94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/>
          <p:cNvSpPr txBox="1"/>
          <p:nvPr/>
        </p:nvSpPr>
        <p:spPr>
          <a:xfrm>
            <a:off x="4365497" y="5536701"/>
            <a:ext cx="1333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Baumer_X.1</a:t>
            </a:r>
            <a:br>
              <a:rPr lang="en-US" sz="1400" dirty="0" smtClean="0"/>
            </a:br>
            <a:r>
              <a:rPr lang="en-US" sz="1400" dirty="0" smtClean="0"/>
              <a:t>(ref camera)</a:t>
            </a:r>
            <a:endParaRPr lang="en-US" sz="1400" dirty="0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3079669" y="4392668"/>
            <a:ext cx="2923313" cy="181551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208088" y="478001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2.646</a:t>
            </a:r>
            <a:endParaRPr lang="en-US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2832058" y="3823080"/>
                <a:ext cx="3625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058" y="3823080"/>
                <a:ext cx="362527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/>
          <p:cNvGrpSpPr/>
          <p:nvPr/>
        </p:nvGrpSpPr>
        <p:grpSpPr>
          <a:xfrm rot="1304106">
            <a:off x="2835777" y="5884264"/>
            <a:ext cx="562438" cy="559164"/>
            <a:chOff x="540471" y="5586190"/>
            <a:chExt cx="1326036" cy="1274952"/>
          </a:xfrm>
        </p:grpSpPr>
        <p:cxnSp>
          <p:nvCxnSpPr>
            <p:cNvPr id="103" name="Straight Arrow Connector 102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/>
          <p:cNvSpPr txBox="1"/>
          <p:nvPr/>
        </p:nvSpPr>
        <p:spPr>
          <a:xfrm>
            <a:off x="3147776" y="6292682"/>
            <a:ext cx="1333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Acuity_X.1</a:t>
            </a:r>
            <a:endParaRPr lang="en-US" sz="1400" dirty="0"/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2623875" y="3863329"/>
            <a:ext cx="490221" cy="23485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279700" y="46859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2.4</a:t>
            </a:r>
            <a:endParaRPr lang="en-US" baseline="-25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627813" y="569991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1.354</a:t>
            </a:r>
            <a:endParaRPr lang="en-US" baseline="-25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11977" y="6000854"/>
            <a:ext cx="982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7660" y="577879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53.13 </a:t>
            </a:r>
            <a:r>
              <a:rPr lang="en-US" dirty="0" err="1" smtClean="0"/>
              <a:t>deg</a:t>
            </a:r>
            <a:endParaRPr lang="en-US" dirty="0"/>
          </a:p>
        </p:txBody>
      </p:sp>
      <p:cxnSp>
        <p:nvCxnSpPr>
          <p:cNvPr id="111" name="Straight Arrow Connector 110"/>
          <p:cNvCxnSpPr/>
          <p:nvPr/>
        </p:nvCxnSpPr>
        <p:spPr>
          <a:xfrm flipH="1" flipV="1">
            <a:off x="5699362" y="4458790"/>
            <a:ext cx="659818" cy="76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341907" y="5053599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36.87 </a:t>
            </a:r>
            <a:r>
              <a:rPr lang="en-US" dirty="0" err="1" smtClean="0"/>
              <a:t>deg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2451985" y="51298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3.0</a:t>
            </a:r>
            <a:endParaRPr lang="en-US" baseline="-25000" dirty="0"/>
          </a:p>
        </p:txBody>
      </p:sp>
      <p:sp>
        <p:nvSpPr>
          <p:cNvPr id="12" name="Rectangle 11"/>
          <p:cNvSpPr/>
          <p:nvPr/>
        </p:nvSpPr>
        <p:spPr>
          <a:xfrm>
            <a:off x="6494255" y="1196528"/>
            <a:ext cx="6096000" cy="36009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Baumer_X.1 as ref camera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const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3.14159265358979323846264338;</a:t>
            </a:r>
          </a:p>
          <a:p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multiCameraExtrinsicData_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cameraData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it-IT" sz="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"Baumer_Y.1"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pl-PL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pl-PL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pl-PL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by1trans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pl-PL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pl-PL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pl-PL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zeros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(3, 1, </a:t>
            </a:r>
            <a:r>
              <a:rPr lang="pl-PL" sz="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CV_64FC1</a:t>
            </a:r>
            <a:r>
              <a:rPr lang="pl-PL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by1trans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&gt;(0, 0) = 2.646;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SetTranslationVector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by1trans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53.13 *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180.0;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Matx33d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Matx33d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eye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2)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 0) = -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 2)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SetRotationMatrix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it-IT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auto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&amp; 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multiCameraExtrinsicData_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it-IT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cameraData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it-IT" sz="400" i="1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it-IT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"Acuity_X.1"</a:t>
            </a:r>
            <a:r>
              <a:rPr lang="it-IT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ac1trans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zeros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(3, 1, </a:t>
            </a:r>
            <a:r>
              <a:rPr lang="en-US" sz="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CV_64FC1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ac1trans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&gt;(0, 0) = -1.354;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SetTranslationVector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ac1trans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-36.87 *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pi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/ 180.0;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sin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cos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rotAboutYRad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Matx33d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Matx33d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eye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0)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(0, 2)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 0) = -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(2, 2) =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calpha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</a:t>
            </a:r>
            <a:r>
              <a:rPr lang="en-US" sz="400" dirty="0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SetRotationMatrix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cv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ac1rot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));</a:t>
            </a: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//Calibration::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temp(*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temp.RedefineReferenceCamera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("Acuity_X.1");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//// Verify.  The dot product between a camera's optical axis and the vector from that camera to another camera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//// should remain the same.  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//cv::Point3d beforeby1zaxis =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_-&gt;cameraData.at("Baumer_X.1").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GetOpticalAxisVector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//cv::Point3d beforevecFromby1Tobx1 =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_-&gt;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ComputePositionVectorBetweenCameraPair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("Acuity_X.1", "Baumer_X.1");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//double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beforeRefChange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beforeby1zaxis.ddot(beforevecFromby1Tobx1);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//double beforeRefChange2 = beforeby1zaxis.ddot(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_-&gt;cameraData.at("Acuity_X.1").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GetOpticalAxisVector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//cv::Point3d afterby1zaxis = temp.cameraData.at("Baumer_X.1").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GetOpticalAxisVector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//cv::Point3d aftervecFromby1Tobx1 =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temp.ComputePositionVectorBetweenCameraPair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("Acuity_X.1", "Baumer_X.1");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//double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afterRefChange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= afterby1zaxis.ddot(aftervecFromby1Tobx1);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//double afterRefChange2 = afterby1zaxis.ddot(temp.cameraData.at("Acuity_X.1").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GetOpticalAxisVector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());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beforeRefChange2 &lt;&lt; ", after = " &lt;&lt; afterRefChange2 &lt;&lt;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beforeRefChange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", after = " &lt;&lt;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afterRefChange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dirty="0" err="1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//return true;</a:t>
            </a:r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RedefineReferenceCamera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"Baumer_Y.1"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endParaRPr lang="en-US" sz="4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double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zDistance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ComputeDepthAlongCameraZ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"Acuity_X.1"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3.0 },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"Baumer_X.1"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zDistance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i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"Baumer_X.1 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zDistance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multiCameraExtrinsicData</a:t>
            </a:r>
            <a:r>
              <a:rPr lang="en-US" sz="400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_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-&gt;</a:t>
            </a:r>
            <a:r>
              <a:rPr lang="en-US" sz="400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ComputeDepthAlongCameraZ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({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"Acuity_X.1"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3.0 },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"Baumer_Y.1"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zDistance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i="1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cout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>
                <a:solidFill>
                  <a:srgbClr val="A3151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"Baumer_Y.1 "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zDistance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&lt;&lt; </a:t>
            </a:r>
            <a:r>
              <a:rPr lang="en-US" sz="400" dirty="0" err="1">
                <a:solidFill>
                  <a:srgbClr val="216F85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std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::</a:t>
            </a:r>
            <a:r>
              <a:rPr lang="en-US" sz="400" i="1" dirty="0" err="1">
                <a:solidFill>
                  <a:srgbClr val="88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endl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return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sz="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true</a:t>
            </a:r>
            <a:r>
              <a:rPr lang="en-US" sz="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;</a:t>
            </a: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1107654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itle 1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Intrinsics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896225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have empirically determined that camera intrinsics vary with focus and aperture change</a:t>
            </a:r>
          </a:p>
          <a:p>
            <a:r>
              <a:rPr lang="en-US" dirty="0" smtClean="0"/>
              <a:t>If we need to compute intrinsics at 1 cm increments and have up to 1 foot of travel, that’s 30 sets of intrinsics per camera</a:t>
            </a:r>
          </a:p>
          <a:p>
            <a:r>
              <a:rPr lang="en-US" dirty="0" smtClean="0"/>
              <a:t>At each focus state</a:t>
            </a:r>
          </a:p>
          <a:p>
            <a:pPr lvl="1"/>
            <a:r>
              <a:rPr lang="en-US" dirty="0" smtClean="0"/>
              <a:t>&gt; 30 poses </a:t>
            </a:r>
          </a:p>
          <a:p>
            <a:pPr lvl="1"/>
            <a:r>
              <a:rPr lang="en-US" dirty="0" smtClean="0"/>
              <a:t>Wide variety of board orientations relative to camera</a:t>
            </a:r>
          </a:p>
          <a:p>
            <a:pPr lvl="1"/>
            <a:r>
              <a:rPr lang="en-US" dirty="0" smtClean="0"/>
              <a:t>Sufficient coverage of observations in the corners of the images</a:t>
            </a:r>
          </a:p>
          <a:p>
            <a:r>
              <a:rPr lang="en-US" dirty="0" smtClean="0"/>
              <a:t>Motion system requirements</a:t>
            </a:r>
          </a:p>
          <a:p>
            <a:pPr lvl="1"/>
            <a:r>
              <a:rPr lang="en-US" dirty="0" smtClean="0"/>
              <a:t>Hold 1’x1’ poster board (~2 </a:t>
            </a:r>
            <a:r>
              <a:rPr lang="en-US" dirty="0" err="1" smtClean="0"/>
              <a:t>lbs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3DOF rotations (about board center)</a:t>
            </a:r>
          </a:p>
          <a:p>
            <a:pPr lvl="1"/>
            <a:r>
              <a:rPr lang="en-US" dirty="0" smtClean="0"/>
              <a:t>Z-axis travel up to 1 foot (along camera line of sight)</a:t>
            </a:r>
          </a:p>
          <a:p>
            <a:pPr lvl="1"/>
            <a:endParaRPr lang="en-US" dirty="0"/>
          </a:p>
        </p:txBody>
      </p:sp>
      <p:pic>
        <p:nvPicPr>
          <p:cNvPr id="56" name="Picture 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325968" y="827750"/>
            <a:ext cx="1751607" cy="1820200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9336094" y="820704"/>
            <a:ext cx="565687" cy="571083"/>
            <a:chOff x="1253765" y="6290059"/>
            <a:chExt cx="565687" cy="571083"/>
          </a:xfrm>
        </p:grpSpPr>
        <p:cxnSp>
          <p:nvCxnSpPr>
            <p:cNvPr id="58" name="Straight Arrow Connector 57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9864860" y="500183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982075" y="1303993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695849" y="197243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9695849" y="2524886"/>
            <a:ext cx="286351" cy="306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972675" y="2524886"/>
            <a:ext cx="332774" cy="306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353800" y="2647950"/>
            <a:ext cx="2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1353800" y="5610225"/>
            <a:ext cx="238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487150" y="2647950"/>
            <a:ext cx="9525" cy="294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482170" y="3713589"/>
            <a:ext cx="166103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Focus State</a:t>
            </a:r>
            <a:br>
              <a:rPr lang="en-US" dirty="0" smtClean="0"/>
            </a:br>
            <a:r>
              <a:rPr lang="en-US" dirty="0" smtClean="0"/>
              <a:t>13.5’ &lt; Z &lt; 14.5’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098" y="5400151"/>
            <a:ext cx="723901" cy="5734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78" name="Group 77"/>
          <p:cNvGrpSpPr/>
          <p:nvPr/>
        </p:nvGrpSpPr>
        <p:grpSpPr>
          <a:xfrm>
            <a:off x="9972373" y="5688089"/>
            <a:ext cx="565687" cy="571083"/>
            <a:chOff x="1253765" y="6290059"/>
            <a:chExt cx="565687" cy="571083"/>
          </a:xfrm>
        </p:grpSpPr>
        <p:cxnSp>
          <p:nvCxnSpPr>
            <p:cNvPr id="79" name="Straight Arrow Connector 78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10482170" y="5425559"/>
            <a:ext cx="30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9972071" y="6143624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376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876623" y="1942709"/>
            <a:ext cx="497426" cy="55668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240" y="3421926"/>
            <a:ext cx="292083" cy="23139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512" y="3752160"/>
            <a:ext cx="292082" cy="23139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691" y="3126507"/>
            <a:ext cx="484305" cy="38367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932" y="3752160"/>
            <a:ext cx="484305" cy="38367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961" y="3161776"/>
            <a:ext cx="723901" cy="5734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67" y="3752160"/>
            <a:ext cx="723901" cy="573480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0243" y="3859203"/>
            <a:ext cx="974135" cy="7717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242" y="3096138"/>
            <a:ext cx="974135" cy="771717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9" name="Picture 11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85" y="1779652"/>
            <a:ext cx="655362" cy="757502"/>
          </a:xfrm>
          <a:prstGeom prst="rect">
            <a:avLst/>
          </a:prstGeom>
        </p:spPr>
      </p:pic>
      <p:pic>
        <p:nvPicPr>
          <p:cNvPr id="120" name="Picture 11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29023" y="2095109"/>
            <a:ext cx="497426" cy="556684"/>
          </a:xfrm>
          <a:prstGeom prst="rect">
            <a:avLst/>
          </a:prstGeom>
        </p:spPr>
      </p:pic>
      <p:pic>
        <p:nvPicPr>
          <p:cNvPr id="121" name="Picture 120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81423" y="2247509"/>
            <a:ext cx="497426" cy="556684"/>
          </a:xfrm>
          <a:prstGeom prst="rect">
            <a:avLst/>
          </a:prstGeom>
        </p:spPr>
      </p:pic>
      <p:pic>
        <p:nvPicPr>
          <p:cNvPr id="122" name="Picture 12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990285" y="1932052"/>
            <a:ext cx="655362" cy="757502"/>
          </a:xfrm>
          <a:prstGeom prst="rect">
            <a:avLst/>
          </a:prstGeom>
        </p:spPr>
      </p:pic>
      <p:pic>
        <p:nvPicPr>
          <p:cNvPr id="123" name="Picture 12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42685" y="2084452"/>
            <a:ext cx="655362" cy="757502"/>
          </a:xfrm>
          <a:prstGeom prst="rect">
            <a:avLst/>
          </a:prstGeom>
        </p:spPr>
      </p:pic>
      <p:pic>
        <p:nvPicPr>
          <p:cNvPr id="124" name="Picture 12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75" y="1490007"/>
            <a:ext cx="926292" cy="1035844"/>
          </a:xfrm>
          <a:prstGeom prst="rect">
            <a:avLst/>
          </a:prstGeom>
        </p:spPr>
      </p:pic>
      <p:pic>
        <p:nvPicPr>
          <p:cNvPr id="125" name="Picture 124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63975" y="1642407"/>
            <a:ext cx="926292" cy="1035844"/>
          </a:xfrm>
          <a:prstGeom prst="rect">
            <a:avLst/>
          </a:prstGeom>
        </p:spPr>
      </p:pic>
      <p:pic>
        <p:nvPicPr>
          <p:cNvPr id="126" name="Picture 12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16375" y="1794807"/>
            <a:ext cx="926292" cy="1035844"/>
          </a:xfrm>
          <a:prstGeom prst="rect">
            <a:avLst/>
          </a:prstGeom>
        </p:spPr>
      </p:pic>
      <p:pic>
        <p:nvPicPr>
          <p:cNvPr id="127" name="Picture 12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03" y="1402827"/>
            <a:ext cx="1347481" cy="1517546"/>
          </a:xfrm>
          <a:prstGeom prst="rect">
            <a:avLst/>
          </a:prstGeom>
        </p:spPr>
      </p:pic>
      <p:pic>
        <p:nvPicPr>
          <p:cNvPr id="128" name="Picture 127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558903" y="1555227"/>
            <a:ext cx="1347481" cy="1517546"/>
          </a:xfrm>
          <a:prstGeom prst="rect">
            <a:avLst/>
          </a:prstGeom>
        </p:spPr>
      </p:pic>
      <p:pic>
        <p:nvPicPr>
          <p:cNvPr id="129" name="Picture 128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11303" y="1707627"/>
            <a:ext cx="1347481" cy="1517546"/>
          </a:xfrm>
          <a:prstGeom prst="rect">
            <a:avLst/>
          </a:prstGeom>
        </p:spPr>
      </p:pic>
      <p:cxnSp>
        <p:nvCxnSpPr>
          <p:cNvPr id="131" name="Straight Connector 130"/>
          <p:cNvCxnSpPr>
            <a:stCxn id="111" idx="3"/>
          </p:cNvCxnSpPr>
          <p:nvPr/>
        </p:nvCxnSpPr>
        <p:spPr>
          <a:xfrm flipV="1">
            <a:off x="1931323" y="2525851"/>
            <a:ext cx="498813" cy="101177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2444196" y="2584761"/>
            <a:ext cx="23771" cy="111338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2683354" y="2499393"/>
            <a:ext cx="1686199" cy="1190628"/>
          </a:xfrm>
          <a:prstGeom prst="line">
            <a:avLst/>
          </a:prstGeom>
          <a:ln w="444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13" idx="0"/>
          </p:cNvCxnSpPr>
          <p:nvPr/>
        </p:nvCxnSpPr>
        <p:spPr>
          <a:xfrm flipV="1">
            <a:off x="3843844" y="2525851"/>
            <a:ext cx="558094" cy="60065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 flipV="1">
            <a:off x="4421947" y="2537154"/>
            <a:ext cx="113485" cy="119000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589953" y="2435243"/>
            <a:ext cx="1840251" cy="1316522"/>
          </a:xfrm>
          <a:prstGeom prst="line">
            <a:avLst/>
          </a:prstGeom>
          <a:ln w="444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6236775" y="2454123"/>
            <a:ext cx="167712" cy="69698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H="1" flipV="1">
            <a:off x="6418547" y="2463203"/>
            <a:ext cx="509817" cy="1288563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7448160" y="2738033"/>
            <a:ext cx="1842378" cy="1205962"/>
          </a:xfrm>
          <a:prstGeom prst="line">
            <a:avLst/>
          </a:prstGeom>
          <a:ln w="444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H="1" flipV="1">
            <a:off x="9322923" y="2764491"/>
            <a:ext cx="1233225" cy="553851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H="1" flipV="1">
            <a:off x="9342932" y="2775794"/>
            <a:ext cx="113485" cy="1190009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523960" y="3585131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Baumer</a:t>
            </a:r>
            <a:endParaRPr lang="en-US" sz="900" b="1" dirty="0"/>
          </a:p>
        </p:txBody>
      </p:sp>
      <p:sp>
        <p:nvSpPr>
          <p:cNvPr id="157" name="TextBox 156"/>
          <p:cNvSpPr txBox="1"/>
          <p:nvPr/>
        </p:nvSpPr>
        <p:spPr>
          <a:xfrm>
            <a:off x="2254194" y="3913209"/>
            <a:ext cx="5629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Baumer</a:t>
            </a:r>
            <a:endParaRPr lang="en-US" sz="900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3541283" y="3449339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Imperx</a:t>
            </a:r>
            <a:endParaRPr lang="en-US" sz="900" b="1" dirty="0"/>
          </a:p>
        </p:txBody>
      </p:sp>
      <p:sp>
        <p:nvSpPr>
          <p:cNvPr id="159" name="TextBox 158"/>
          <p:cNvSpPr txBox="1"/>
          <p:nvPr/>
        </p:nvSpPr>
        <p:spPr>
          <a:xfrm>
            <a:off x="4187832" y="4064449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Imperx</a:t>
            </a:r>
            <a:endParaRPr lang="en-US" sz="900" b="1" dirty="0"/>
          </a:p>
        </p:txBody>
      </p:sp>
      <p:sp>
        <p:nvSpPr>
          <p:cNvPr id="160" name="TextBox 159"/>
          <p:cNvSpPr txBox="1"/>
          <p:nvPr/>
        </p:nvSpPr>
        <p:spPr>
          <a:xfrm>
            <a:off x="6073832" y="3695884"/>
            <a:ext cx="47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Nikon</a:t>
            </a:r>
            <a:endParaRPr lang="en-US" sz="900" b="1" dirty="0"/>
          </a:p>
        </p:txBody>
      </p:sp>
      <p:sp>
        <p:nvSpPr>
          <p:cNvPr id="161" name="TextBox 160"/>
          <p:cNvSpPr txBox="1"/>
          <p:nvPr/>
        </p:nvSpPr>
        <p:spPr>
          <a:xfrm>
            <a:off x="6893973" y="4294258"/>
            <a:ext cx="47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Nikon</a:t>
            </a:r>
            <a:endParaRPr lang="en-US" sz="9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9322923" y="4599833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Swift</a:t>
            </a:r>
            <a:endParaRPr lang="en-US" sz="900" b="1" dirty="0"/>
          </a:p>
        </p:txBody>
      </p:sp>
      <p:sp>
        <p:nvSpPr>
          <p:cNvPr id="163" name="TextBox 162"/>
          <p:cNvSpPr txBox="1"/>
          <p:nvPr/>
        </p:nvSpPr>
        <p:spPr>
          <a:xfrm>
            <a:off x="10667065" y="3850387"/>
            <a:ext cx="431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Swift</a:t>
            </a:r>
            <a:endParaRPr lang="en-US" sz="900" b="1" dirty="0"/>
          </a:p>
        </p:txBody>
      </p:sp>
      <p:sp>
        <p:nvSpPr>
          <p:cNvPr id="164" name="Title 163"/>
          <p:cNvSpPr>
            <a:spLocks noGrp="1"/>
          </p:cNvSpPr>
          <p:nvPr>
            <p:ph type="title"/>
          </p:nvPr>
        </p:nvSpPr>
        <p:spPr>
          <a:xfrm>
            <a:off x="116811" y="-13521"/>
            <a:ext cx="10515600" cy="1325563"/>
          </a:xfrm>
        </p:spPr>
        <p:txBody>
          <a:bodyPr/>
          <a:lstStyle/>
          <a:p>
            <a:r>
              <a:rPr lang="en-US" dirty="0" smtClean="0"/>
              <a:t>Hierarchical Extrinsic Approach</a:t>
            </a:r>
            <a:br>
              <a:rPr lang="en-US" dirty="0" smtClean="0"/>
            </a:br>
            <a:r>
              <a:rPr lang="en-US" dirty="0" smtClean="0"/>
              <a:t>- Resolution-based calibration</a:t>
            </a:r>
            <a:endParaRPr lang="en-US" dirty="0"/>
          </a:p>
        </p:txBody>
      </p:sp>
      <p:cxnSp>
        <p:nvCxnSpPr>
          <p:cNvPr id="168" name="Straight Arrow Connector 167"/>
          <p:cNvCxnSpPr/>
          <p:nvPr/>
        </p:nvCxnSpPr>
        <p:spPr>
          <a:xfrm>
            <a:off x="7138162" y="4125312"/>
            <a:ext cx="14055" cy="70344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7130646" y="4125312"/>
            <a:ext cx="819329" cy="1604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 flipV="1">
            <a:off x="6979639" y="3592602"/>
            <a:ext cx="158523" cy="541393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/>
          <p:cNvSpPr/>
          <p:nvPr/>
        </p:nvSpPr>
        <p:spPr>
          <a:xfrm>
            <a:off x="7849477" y="4011969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72" name="Rectangle 171"/>
          <p:cNvSpPr/>
          <p:nvPr/>
        </p:nvSpPr>
        <p:spPr>
          <a:xfrm>
            <a:off x="6866093" y="3247673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73" name="Rectangle 172"/>
          <p:cNvSpPr/>
          <p:nvPr/>
        </p:nvSpPr>
        <p:spPr>
          <a:xfrm>
            <a:off x="6855526" y="4707209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293070" y="4607965"/>
            <a:ext cx="6111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Construct pose graph of group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Optimize pose graph of group 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Merge optimized pose graph of group 1 with pose graph of group 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With locked group 1 camera vertices, optimize merged pose graph</a:t>
            </a: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Repeat 3 and 4 until all groups are complete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/>
              <a:t>Transform to world frame</a:t>
            </a:r>
            <a:endParaRPr lang="en-US" sz="1600" dirty="0"/>
          </a:p>
        </p:txBody>
      </p:sp>
      <p:sp>
        <p:nvSpPr>
          <p:cNvPr id="180" name="Oval 179"/>
          <p:cNvSpPr/>
          <p:nvPr/>
        </p:nvSpPr>
        <p:spPr>
          <a:xfrm>
            <a:off x="1349099" y="1684733"/>
            <a:ext cx="389427" cy="387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1" name="Oval 180"/>
          <p:cNvSpPr/>
          <p:nvPr/>
        </p:nvSpPr>
        <p:spPr>
          <a:xfrm>
            <a:off x="3274086" y="1703754"/>
            <a:ext cx="389427" cy="387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82" name="Oval 181"/>
          <p:cNvSpPr/>
          <p:nvPr/>
        </p:nvSpPr>
        <p:spPr>
          <a:xfrm>
            <a:off x="5244390" y="1457043"/>
            <a:ext cx="389427" cy="387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83" name="Oval 182"/>
          <p:cNvSpPr/>
          <p:nvPr/>
        </p:nvSpPr>
        <p:spPr>
          <a:xfrm>
            <a:off x="7934402" y="1425385"/>
            <a:ext cx="389427" cy="387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979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596079" y="2136361"/>
            <a:ext cx="6321102" cy="4114303"/>
            <a:chOff x="2193003" y="2551140"/>
            <a:chExt cx="6321102" cy="41143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633" y="2563792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196446" y="2551140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249489" y="412133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0012" y="325236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571536" y="3079318"/>
            <a:ext cx="6321102" cy="3473644"/>
            <a:chOff x="2193003" y="3191799"/>
            <a:chExt cx="6321102" cy="347364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/>
          <p:cNvCxnSpPr/>
          <p:nvPr/>
        </p:nvCxnSpPr>
        <p:spPr>
          <a:xfrm flipH="1">
            <a:off x="6270912" y="6244863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880366" y="2791368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544884">
            <a:off x="8765588" y="4245399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45’ Carriage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8831077" y="3913825"/>
            <a:ext cx="1034897" cy="6186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83068" y="315308"/>
            <a:ext cx="11056890" cy="6138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Vision-Based Calibration of Scanning Cameras</a:t>
            </a:r>
            <a:br>
              <a:rPr lang="en-US" sz="3200" dirty="0" smtClean="0"/>
            </a:br>
            <a:r>
              <a:rPr lang="en-US" sz="3200" dirty="0" smtClean="0"/>
              <a:t>- Determining U-Value Sampling Requirement</a:t>
            </a:r>
            <a:br>
              <a:rPr lang="en-US" sz="3200" dirty="0" smtClean="0"/>
            </a:br>
            <a:r>
              <a:rPr lang="en-US" sz="3200" dirty="0" smtClean="0"/>
              <a:t>- Determining Repeatability</a:t>
            </a:r>
            <a:endParaRPr lang="en-US" sz="3200" dirty="0"/>
          </a:p>
        </p:txBody>
      </p:sp>
      <p:sp>
        <p:nvSpPr>
          <p:cNvPr id="71" name="TextBox 70"/>
          <p:cNvSpPr txBox="1"/>
          <p:nvPr/>
        </p:nvSpPr>
        <p:spPr>
          <a:xfrm>
            <a:off x="6325383" y="44527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~x10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0426664" y="4597567"/>
            <a:ext cx="1326036" cy="1274952"/>
            <a:chOff x="540471" y="5586190"/>
            <a:chExt cx="1326036" cy="1274952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11533358" y="4496090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0097343" y="4223156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785162" y="5724087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5578981" y="5600990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90" y="3825443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90" y="5054430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TextBox 64"/>
          <p:cNvSpPr txBox="1"/>
          <p:nvPr/>
        </p:nvSpPr>
        <p:spPr>
          <a:xfrm>
            <a:off x="9330835" y="246563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06729" y="279709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~x10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36" y="2169746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36" y="3398733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74" y="2705989"/>
            <a:ext cx="1288527" cy="77765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19" y="4074470"/>
            <a:ext cx="1288527" cy="77765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05687" y="3427320"/>
            <a:ext cx="1688215" cy="1315533"/>
            <a:chOff x="5505687" y="3427320"/>
            <a:chExt cx="1688215" cy="1315533"/>
          </a:xfrm>
        </p:grpSpPr>
        <p:grpSp>
          <p:nvGrpSpPr>
            <p:cNvPr id="73" name="Group 72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endCxn id="25" idx="1"/>
              </p:cNvCxnSpPr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34508" y="4685972"/>
            <a:ext cx="1688215" cy="1315533"/>
            <a:chOff x="5505687" y="3427320"/>
            <a:chExt cx="1688215" cy="1315533"/>
          </a:xfrm>
        </p:grpSpPr>
        <p:grpSp>
          <p:nvGrpSpPr>
            <p:cNvPr id="81" name="Group 80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3" name="Pictur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139" y="2448031"/>
            <a:ext cx="446265" cy="769808"/>
          </a:xfrm>
          <a:prstGeom prst="rect">
            <a:avLst/>
          </a:prstGeom>
        </p:spPr>
      </p:pic>
      <p:grpSp>
        <p:nvGrpSpPr>
          <p:cNvPr id="118" name="Group 117"/>
          <p:cNvGrpSpPr/>
          <p:nvPr/>
        </p:nvGrpSpPr>
        <p:grpSpPr>
          <a:xfrm>
            <a:off x="3403995" y="2123781"/>
            <a:ext cx="1326036" cy="1274952"/>
            <a:chOff x="540471" y="5586190"/>
            <a:chExt cx="1326036" cy="1274952"/>
          </a:xfrm>
        </p:grpSpPr>
        <p:cxnSp>
          <p:nvCxnSpPr>
            <p:cNvPr id="166" name="Straight Arrow Connector 165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Rectangle 168"/>
          <p:cNvSpPr/>
          <p:nvPr/>
        </p:nvSpPr>
        <p:spPr>
          <a:xfrm>
            <a:off x="4510689" y="2022304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X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3074674" y="1749370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Z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3762493" y="325030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Y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8158" y="5022467"/>
            <a:ext cx="214534" cy="235458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8190" y="3830072"/>
            <a:ext cx="214534" cy="235458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737" y="1989722"/>
            <a:ext cx="214534" cy="235458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581" y="3397489"/>
            <a:ext cx="214534" cy="235458"/>
          </a:xfrm>
          <a:prstGeom prst="rect">
            <a:avLst/>
          </a:prstGeom>
        </p:spPr>
      </p:pic>
      <p:cxnSp>
        <p:nvCxnSpPr>
          <p:cNvPr id="4" name="Straight Connector 3"/>
          <p:cNvCxnSpPr>
            <a:endCxn id="173" idx="0"/>
          </p:cNvCxnSpPr>
          <p:nvPr/>
        </p:nvCxnSpPr>
        <p:spPr>
          <a:xfrm>
            <a:off x="4145931" y="2705989"/>
            <a:ext cx="2759526" cy="1124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endCxn id="172" idx="1"/>
          </p:cNvCxnSpPr>
          <p:nvPr/>
        </p:nvCxnSpPr>
        <p:spPr>
          <a:xfrm>
            <a:off x="4246760" y="2731236"/>
            <a:ext cx="2831398" cy="240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>
            <a:endCxn id="175" idx="1"/>
          </p:cNvCxnSpPr>
          <p:nvPr/>
        </p:nvCxnSpPr>
        <p:spPr>
          <a:xfrm>
            <a:off x="4205660" y="2717719"/>
            <a:ext cx="5738921" cy="797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>
            <a:endCxn id="174" idx="1"/>
          </p:cNvCxnSpPr>
          <p:nvPr/>
        </p:nvCxnSpPr>
        <p:spPr>
          <a:xfrm flipV="1">
            <a:off x="4235870" y="2107451"/>
            <a:ext cx="5623867" cy="638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177902"/>
              </p:ext>
            </p:extLst>
          </p:nvPr>
        </p:nvGraphicFramePr>
        <p:xfrm>
          <a:off x="711958" y="3898360"/>
          <a:ext cx="38354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/>
                <a:gridCol w="825500"/>
                <a:gridCol w="800100"/>
                <a:gridCol w="812800"/>
                <a:gridCol w="7874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U-value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Target 1 XYZ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Target 2 XYZ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Target 3 XYZ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Target 4 XYZ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5"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Rep 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… 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rowSpan="5" gridSpan="4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Rep 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5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… 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0149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596079" y="2136361"/>
            <a:ext cx="6321102" cy="4114303"/>
            <a:chOff x="2193003" y="2551140"/>
            <a:chExt cx="6321102" cy="41143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633" y="2563792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196446" y="2551140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249489" y="412133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0012" y="325236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571536" y="3079318"/>
            <a:ext cx="6321102" cy="3473644"/>
            <a:chOff x="2193003" y="3191799"/>
            <a:chExt cx="6321102" cy="347364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/>
          <p:cNvCxnSpPr/>
          <p:nvPr/>
        </p:nvCxnSpPr>
        <p:spPr>
          <a:xfrm flipH="1">
            <a:off x="6270912" y="6244863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880366" y="2791368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544884">
            <a:off x="8765588" y="4245399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45’ Carriage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8831077" y="3913825"/>
            <a:ext cx="1034897" cy="6186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11056890" cy="6138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Vision-Based Calibration of Scanning Cameras</a:t>
            </a:r>
            <a:br>
              <a:rPr lang="en-US" sz="3200" dirty="0" smtClean="0"/>
            </a:br>
            <a:r>
              <a:rPr lang="en-US" sz="3200" dirty="0" smtClean="0"/>
              <a:t>- Complete Connectivity Graph and Associated U-values</a:t>
            </a:r>
            <a:endParaRPr lang="en-US" sz="3200" dirty="0"/>
          </a:p>
        </p:txBody>
      </p:sp>
      <p:sp>
        <p:nvSpPr>
          <p:cNvPr id="71" name="TextBox 70"/>
          <p:cNvSpPr txBox="1"/>
          <p:nvPr/>
        </p:nvSpPr>
        <p:spPr>
          <a:xfrm>
            <a:off x="6325383" y="44527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~x10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0426664" y="4597567"/>
            <a:ext cx="1326036" cy="1274952"/>
            <a:chOff x="540471" y="5586190"/>
            <a:chExt cx="1326036" cy="1274952"/>
          </a:xfrm>
        </p:grpSpPr>
        <p:cxnSp>
          <p:nvCxnSpPr>
            <p:cNvPr id="45" name="Straight Arrow Connector 44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11533358" y="4496090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0097343" y="4223156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785162" y="5724087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5578981" y="5600990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90" y="3825443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590" y="5054430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65" name="TextBox 64"/>
          <p:cNvSpPr txBox="1"/>
          <p:nvPr/>
        </p:nvSpPr>
        <p:spPr>
          <a:xfrm>
            <a:off x="9330835" y="2465637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406729" y="279709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~x10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36" y="2169746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936" y="3398733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874" y="2705989"/>
            <a:ext cx="1288527" cy="77765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719" y="4074470"/>
            <a:ext cx="1288527" cy="777657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505687" y="3427320"/>
            <a:ext cx="1688215" cy="1315533"/>
            <a:chOff x="5505687" y="3427320"/>
            <a:chExt cx="1688215" cy="1315533"/>
          </a:xfrm>
        </p:grpSpPr>
        <p:grpSp>
          <p:nvGrpSpPr>
            <p:cNvPr id="73" name="Group 72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74" name="Straight Arrow Connector 73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/>
              <p:cNvCxnSpPr>
                <a:endCxn id="25" idx="1"/>
              </p:cNvCxnSpPr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Rectangle 76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534508" y="4685972"/>
            <a:ext cx="1688215" cy="1315533"/>
            <a:chOff x="5505687" y="3427320"/>
            <a:chExt cx="1688215" cy="1315533"/>
          </a:xfrm>
        </p:grpSpPr>
        <p:grpSp>
          <p:nvGrpSpPr>
            <p:cNvPr id="81" name="Group 80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85" name="Straight Arrow Connector 84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Rectangle 81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c100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8" name="Picture 8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07187" y="917942"/>
            <a:ext cx="2926080" cy="3017520"/>
          </a:xfrm>
          <a:prstGeom prst="rect">
            <a:avLst/>
          </a:prstGeom>
        </p:spPr>
      </p:pic>
      <p:grpSp>
        <p:nvGrpSpPr>
          <p:cNvPr id="98" name="Group 97"/>
          <p:cNvGrpSpPr/>
          <p:nvPr/>
        </p:nvGrpSpPr>
        <p:grpSpPr>
          <a:xfrm>
            <a:off x="2498406" y="918336"/>
            <a:ext cx="565687" cy="571083"/>
            <a:chOff x="1253765" y="6290059"/>
            <a:chExt cx="565687" cy="571083"/>
          </a:xfrm>
        </p:grpSpPr>
        <p:cxnSp>
          <p:nvCxnSpPr>
            <p:cNvPr id="99" name="Straight Arrow Connector 98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Rectangle 110"/>
          <p:cNvSpPr/>
          <p:nvPr/>
        </p:nvSpPr>
        <p:spPr>
          <a:xfrm>
            <a:off x="3018326" y="600672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152719" y="127732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671902" y="307990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1716835" y="3040877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716835" y="359332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873997" y="3040877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673146" y="3132436"/>
            <a:ext cx="397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8”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2671902" y="259488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671902" y="210911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2662378" y="162372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662378" y="114830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2072320" y="257998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072320" y="3132435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229482" y="2579986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2028631" y="2671545"/>
            <a:ext cx="397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8”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758340" y="2070088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758340" y="2622537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1915502" y="2070088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714651" y="2161647"/>
            <a:ext cx="397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8”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2113825" y="1609197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113825" y="216164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2270987" y="1609197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070136" y="1700756"/>
            <a:ext cx="397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8”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773816" y="110575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773816" y="1658205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1930978" y="1105756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1730127" y="1197315"/>
            <a:ext cx="397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8”</a:t>
            </a:r>
            <a:endParaRPr lang="en-US" dirty="0"/>
          </a:p>
        </p:txBody>
      </p:sp>
      <p:cxnSp>
        <p:nvCxnSpPr>
          <p:cNvPr id="140" name="Straight Arrow Connector 139"/>
          <p:cNvCxnSpPr>
            <a:stCxn id="141" idx="1"/>
          </p:cNvCxnSpPr>
          <p:nvPr/>
        </p:nvCxnSpPr>
        <p:spPr>
          <a:xfrm flipH="1" flipV="1">
            <a:off x="2066556" y="3088000"/>
            <a:ext cx="440632" cy="971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507188" y="3906034"/>
            <a:ext cx="200882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Vertical overlap ~0.75/2”</a:t>
            </a:r>
            <a:endParaRPr lang="en-US" sz="1400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7183065" y="4807027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7183065" y="535947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7340227" y="4807027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7176118" y="4925705"/>
            <a:ext cx="2408736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7.25” center-to-center spacing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529839" y="998187"/>
            <a:ext cx="320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4’x4’ board  with 40x40 squares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7378" y="4158387"/>
            <a:ext cx="4958370" cy="2516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Scanning Calibration Process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Observe pose 0 with a “world” camera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0, observe pose 0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7.25”, observe pose 0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7.25*4, observe pose 0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7.25*4, observe pose 1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7.25*5, observe pose 1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7.25*M, observe pose N with cameras 0-4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0, observe pose N+1 with cameras 5-9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At U = 7.25, observe pose N+1 with cameras 5-9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Build pose graph in reference frame of camera 0 at U = 0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050" dirty="0" smtClean="0"/>
              <a:t>Transform the pose graph into the “world frame”</a:t>
            </a:r>
            <a:endParaRPr lang="en-US" sz="1050" dirty="0"/>
          </a:p>
        </p:txBody>
      </p:sp>
      <p:sp>
        <p:nvSpPr>
          <p:cNvPr id="146" name="Rectangle 145"/>
          <p:cNvSpPr/>
          <p:nvPr/>
        </p:nvSpPr>
        <p:spPr>
          <a:xfrm>
            <a:off x="3175507" y="307990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3175507" y="259488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3175507" y="210911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3165983" y="162372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3165983" y="114830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3729518" y="307990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3729518" y="259488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729518" y="210911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/>
          <p:cNvSpPr/>
          <p:nvPr/>
        </p:nvSpPr>
        <p:spPr>
          <a:xfrm>
            <a:off x="3719994" y="162372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3719994" y="114830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>
            <a:off x="4213945" y="307990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4213945" y="259488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4213945" y="210911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4204421" y="162372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4204421" y="114830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/>
          <p:cNvSpPr/>
          <p:nvPr/>
        </p:nvSpPr>
        <p:spPr>
          <a:xfrm>
            <a:off x="4767956" y="307990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4767956" y="259488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4767956" y="210911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/>
          <p:cNvSpPr/>
          <p:nvPr/>
        </p:nvSpPr>
        <p:spPr>
          <a:xfrm>
            <a:off x="4758432" y="162372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758432" y="114830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84045" y="6597397"/>
            <a:ext cx="12272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 smtClean="0">
                <a:solidFill>
                  <a:srgbClr val="FF0000"/>
                </a:solidFill>
              </a:rPr>
              <a:t>Methodology</a:t>
            </a:r>
            <a:r>
              <a:rPr lang="en-US" sz="1100" dirty="0" smtClean="0">
                <a:solidFill>
                  <a:srgbClr val="FF0000"/>
                </a:solidFill>
              </a:rPr>
              <a:t>: Construct the pose graph entirely with high-res cameras.  Only transform to world frame (requiring low-res camera) after the rigid pose graph is created. 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775218" y="727480"/>
            <a:ext cx="34937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Assumption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Extrinsics are repeatable or can be tabulated as a function of temperature, </a:t>
            </a:r>
            <a:r>
              <a:rPr lang="en-US" sz="1400" dirty="0" err="1" smtClean="0"/>
              <a:t>etc</a:t>
            </a:r>
            <a:endParaRPr lang="en-US" sz="1400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2671902" y="3632352"/>
            <a:ext cx="3576104" cy="170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81502" y="3632352"/>
            <a:ext cx="2966504" cy="1707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015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/>
          <p:cNvSpPr/>
          <p:nvPr/>
        </p:nvSpPr>
        <p:spPr>
          <a:xfrm>
            <a:off x="704603" y="3185893"/>
            <a:ext cx="2191222" cy="21083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11056890" cy="61386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Vision-Based Calibration of Scanning Cameras</a:t>
            </a:r>
            <a:br>
              <a:rPr lang="en-US" sz="3200" dirty="0" smtClean="0"/>
            </a:br>
            <a:r>
              <a:rPr lang="en-US" sz="3200" dirty="0" smtClean="0"/>
              <a:t>- Connectivity Graph Along U Axis</a:t>
            </a:r>
            <a:endParaRPr 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84045" y="6597397"/>
            <a:ext cx="12272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u="sng" dirty="0" smtClean="0">
                <a:solidFill>
                  <a:srgbClr val="FF0000"/>
                </a:solidFill>
              </a:rPr>
              <a:t>Methodology</a:t>
            </a:r>
            <a:r>
              <a:rPr lang="en-US" sz="1100" dirty="0" smtClean="0">
                <a:solidFill>
                  <a:srgbClr val="FF0000"/>
                </a:solidFill>
              </a:rPr>
              <a:t>: Construct the pose graph entirely with high-res cameras.  Only transform to world frame (requiring low-res camera) after the rigid pose graph is created.  </a:t>
            </a:r>
          </a:p>
        </p:txBody>
      </p:sp>
      <p:pic>
        <p:nvPicPr>
          <p:cNvPr id="110" name="Picture 109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49" y="1466849"/>
            <a:ext cx="842217" cy="91603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837" y="3787343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118" name="Group 117"/>
          <p:cNvGrpSpPr/>
          <p:nvPr/>
        </p:nvGrpSpPr>
        <p:grpSpPr>
          <a:xfrm>
            <a:off x="1035934" y="3389220"/>
            <a:ext cx="1688215" cy="1315533"/>
            <a:chOff x="5505687" y="3427320"/>
            <a:chExt cx="1688215" cy="1315533"/>
          </a:xfrm>
        </p:grpSpPr>
        <p:grpSp>
          <p:nvGrpSpPr>
            <p:cNvPr id="166" name="Group 165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170" name="Straight Arrow Connector 169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71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Rectangle 166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671015" y="1097517"/>
            <a:ext cx="94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Pose 0</a:t>
            </a:r>
            <a:endParaRPr lang="en-US" dirty="0"/>
          </a:p>
        </p:txBody>
      </p:sp>
      <p:sp>
        <p:nvSpPr>
          <p:cNvPr id="173" name="TextBox 172"/>
          <p:cNvSpPr txBox="1"/>
          <p:nvPr/>
        </p:nvSpPr>
        <p:spPr>
          <a:xfrm>
            <a:off x="1598559" y="4786159"/>
            <a:ext cx="141097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 = 0            ….</a:t>
            </a:r>
            <a:endParaRPr lang="en-US" sz="1050" dirty="0"/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94" y="3783917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175" name="Group 174"/>
          <p:cNvGrpSpPr/>
          <p:nvPr/>
        </p:nvGrpSpPr>
        <p:grpSpPr>
          <a:xfrm>
            <a:off x="2775391" y="3385794"/>
            <a:ext cx="1688215" cy="1315533"/>
            <a:chOff x="5505687" y="3427320"/>
            <a:chExt cx="1688215" cy="1315533"/>
          </a:xfrm>
        </p:grpSpPr>
        <p:grpSp>
          <p:nvGrpSpPr>
            <p:cNvPr id="176" name="Group 175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180" name="Straight Arrow Connector 179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7" name="Rectangle 176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83" name="TextBox 182"/>
          <p:cNvSpPr txBox="1"/>
          <p:nvPr/>
        </p:nvSpPr>
        <p:spPr>
          <a:xfrm>
            <a:off x="3093773" y="4771389"/>
            <a:ext cx="9451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 = 4*7.250</a:t>
            </a:r>
            <a:endParaRPr lang="en-US" sz="1050" dirty="0"/>
          </a:p>
        </p:txBody>
      </p:sp>
      <p:cxnSp>
        <p:nvCxnSpPr>
          <p:cNvPr id="5" name="Straight Connector 4"/>
          <p:cNvCxnSpPr>
            <a:endCxn id="110" idx="2"/>
          </p:cNvCxnSpPr>
          <p:nvPr/>
        </p:nvCxnSpPr>
        <p:spPr>
          <a:xfrm flipV="1">
            <a:off x="1850427" y="2382886"/>
            <a:ext cx="1294831" cy="132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endCxn id="110" idx="2"/>
          </p:cNvCxnSpPr>
          <p:nvPr/>
        </p:nvCxnSpPr>
        <p:spPr>
          <a:xfrm flipH="1" flipV="1">
            <a:off x="3145258" y="2382886"/>
            <a:ext cx="527519" cy="137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37422" y="1466849"/>
            <a:ext cx="842217" cy="916037"/>
          </a:xfrm>
          <a:prstGeom prst="rect">
            <a:avLst/>
          </a:prstGeom>
        </p:spPr>
      </p:pic>
      <p:sp>
        <p:nvSpPr>
          <p:cNvPr id="185" name="TextBox 184"/>
          <p:cNvSpPr txBox="1"/>
          <p:nvPr/>
        </p:nvSpPr>
        <p:spPr>
          <a:xfrm>
            <a:off x="5084288" y="1097517"/>
            <a:ext cx="94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Pose 1</a:t>
            </a:r>
            <a:endParaRPr lang="en-US" dirty="0"/>
          </a:p>
        </p:txBody>
      </p:sp>
      <p:cxnSp>
        <p:nvCxnSpPr>
          <p:cNvPr id="9" name="Straight Connector 8"/>
          <p:cNvCxnSpPr>
            <a:endCxn id="184" idx="2"/>
          </p:cNvCxnSpPr>
          <p:nvPr/>
        </p:nvCxnSpPr>
        <p:spPr>
          <a:xfrm flipV="1">
            <a:off x="3672777" y="2382886"/>
            <a:ext cx="1885754" cy="137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6" name="Picture 1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61" y="3771409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187" name="Group 186"/>
          <p:cNvGrpSpPr/>
          <p:nvPr/>
        </p:nvGrpSpPr>
        <p:grpSpPr>
          <a:xfrm>
            <a:off x="4820158" y="3373286"/>
            <a:ext cx="1688215" cy="1315533"/>
            <a:chOff x="5505687" y="3427320"/>
            <a:chExt cx="1688215" cy="1315533"/>
          </a:xfrm>
        </p:grpSpPr>
        <p:grpSp>
          <p:nvGrpSpPr>
            <p:cNvPr id="188" name="Group 187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192" name="Straight Arrow Connector 191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Arrow Connector 192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9" name="Rectangle 188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95" name="TextBox 194"/>
          <p:cNvSpPr txBox="1"/>
          <p:nvPr/>
        </p:nvSpPr>
        <p:spPr>
          <a:xfrm>
            <a:off x="4894275" y="4761919"/>
            <a:ext cx="2015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 = 5*7.250                            …</a:t>
            </a:r>
            <a:endParaRPr lang="en-US" sz="1050" dirty="0"/>
          </a:p>
        </p:txBody>
      </p:sp>
      <p:sp>
        <p:nvSpPr>
          <p:cNvPr id="196" name="TextBox 195"/>
          <p:cNvSpPr txBox="1"/>
          <p:nvPr/>
        </p:nvSpPr>
        <p:spPr>
          <a:xfrm rot="4136187">
            <a:off x="2964672" y="2883248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4</a:t>
            </a:r>
            <a:endParaRPr lang="en-US" sz="1050" dirty="0"/>
          </a:p>
        </p:txBody>
      </p:sp>
      <p:sp>
        <p:nvSpPr>
          <p:cNvPr id="197" name="TextBox 196"/>
          <p:cNvSpPr txBox="1"/>
          <p:nvPr/>
        </p:nvSpPr>
        <p:spPr>
          <a:xfrm rot="18947917">
            <a:off x="2069448" y="2690593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0</a:t>
            </a:r>
            <a:endParaRPr lang="en-US" sz="1050" dirty="0"/>
          </a:p>
        </p:txBody>
      </p:sp>
      <p:sp>
        <p:nvSpPr>
          <p:cNvPr id="198" name="TextBox 197"/>
          <p:cNvSpPr txBox="1"/>
          <p:nvPr/>
        </p:nvSpPr>
        <p:spPr>
          <a:xfrm rot="19356974">
            <a:off x="4078975" y="2802139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5</a:t>
            </a:r>
            <a:endParaRPr lang="en-US" sz="1050" dirty="0"/>
          </a:p>
        </p:txBody>
      </p:sp>
      <p:cxnSp>
        <p:nvCxnSpPr>
          <p:cNvPr id="199" name="Straight Connector 198"/>
          <p:cNvCxnSpPr/>
          <p:nvPr/>
        </p:nvCxnSpPr>
        <p:spPr>
          <a:xfrm flipH="1" flipV="1">
            <a:off x="5589109" y="2379363"/>
            <a:ext cx="115060" cy="1342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 rot="5113571">
            <a:off x="5240803" y="3019992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6</a:t>
            </a:r>
            <a:endParaRPr lang="en-US" sz="1050" dirty="0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444" y="3765829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02" name="Group 201"/>
          <p:cNvGrpSpPr/>
          <p:nvPr/>
        </p:nvGrpSpPr>
        <p:grpSpPr>
          <a:xfrm>
            <a:off x="6802541" y="3367706"/>
            <a:ext cx="1688215" cy="1315533"/>
            <a:chOff x="5505687" y="3427320"/>
            <a:chExt cx="1688215" cy="1315533"/>
          </a:xfrm>
        </p:grpSpPr>
        <p:grpSp>
          <p:nvGrpSpPr>
            <p:cNvPr id="203" name="Group 202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207" name="Straight Arrow Connector 206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4" name="Rectangle 203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6876658" y="4756339"/>
            <a:ext cx="2015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 = 9*7.250                           </a:t>
            </a:r>
            <a:endParaRPr lang="en-US" sz="1050" dirty="0"/>
          </a:p>
        </p:txBody>
      </p:sp>
      <p:cxnSp>
        <p:nvCxnSpPr>
          <p:cNvPr id="211" name="Straight Connector 210"/>
          <p:cNvCxnSpPr>
            <a:endCxn id="184" idx="2"/>
          </p:cNvCxnSpPr>
          <p:nvPr/>
        </p:nvCxnSpPr>
        <p:spPr>
          <a:xfrm flipH="1" flipV="1">
            <a:off x="5558531" y="2382886"/>
            <a:ext cx="2128021" cy="13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 rot="2007579">
            <a:off x="6267893" y="2880944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9</a:t>
            </a:r>
            <a:endParaRPr lang="en-US" sz="1050" dirty="0"/>
          </a:p>
        </p:txBody>
      </p:sp>
      <p:pic>
        <p:nvPicPr>
          <p:cNvPr id="213" name="Picture 21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42" y="1466849"/>
            <a:ext cx="842217" cy="916037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8839208" y="1097517"/>
            <a:ext cx="94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Pose 2</a:t>
            </a:r>
            <a:endParaRPr lang="en-US" dirty="0"/>
          </a:p>
        </p:txBody>
      </p:sp>
      <p:cxnSp>
        <p:nvCxnSpPr>
          <p:cNvPr id="215" name="Straight Connector 214"/>
          <p:cNvCxnSpPr>
            <a:stCxn id="213" idx="2"/>
          </p:cNvCxnSpPr>
          <p:nvPr/>
        </p:nvCxnSpPr>
        <p:spPr>
          <a:xfrm flipH="1">
            <a:off x="7724838" y="2382886"/>
            <a:ext cx="1588613" cy="134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 rot="19119507">
            <a:off x="7945776" y="2800452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10</a:t>
            </a:r>
            <a:endParaRPr lang="en-US" sz="1050" dirty="0"/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6506" y="3773309"/>
            <a:ext cx="562966" cy="445986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grpSp>
        <p:nvGrpSpPr>
          <p:cNvPr id="218" name="Group 217"/>
          <p:cNvGrpSpPr/>
          <p:nvPr/>
        </p:nvGrpSpPr>
        <p:grpSpPr>
          <a:xfrm>
            <a:off x="8790603" y="3375186"/>
            <a:ext cx="1688215" cy="1315533"/>
            <a:chOff x="5505687" y="3427320"/>
            <a:chExt cx="1688215" cy="1315533"/>
          </a:xfrm>
        </p:grpSpPr>
        <p:grpSp>
          <p:nvGrpSpPr>
            <p:cNvPr id="219" name="Group 218"/>
            <p:cNvGrpSpPr/>
            <p:nvPr/>
          </p:nvGrpSpPr>
          <p:grpSpPr>
            <a:xfrm>
              <a:off x="5900689" y="3748655"/>
              <a:ext cx="797348" cy="834344"/>
              <a:chOff x="906448" y="5960576"/>
              <a:chExt cx="797348" cy="834344"/>
            </a:xfrm>
          </p:grpSpPr>
          <p:cxnSp>
            <p:nvCxnSpPr>
              <p:cNvPr id="223" name="Straight Arrow Connector 222"/>
              <p:cNvCxnSpPr/>
              <p:nvPr/>
            </p:nvCxnSpPr>
            <p:spPr>
              <a:xfrm flipV="1">
                <a:off x="1253765" y="5960576"/>
                <a:ext cx="450031" cy="336529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/>
              <p:cNvCxnSpPr/>
              <p:nvPr/>
            </p:nvCxnSpPr>
            <p:spPr>
              <a:xfrm flipH="1" flipV="1">
                <a:off x="906448" y="5998204"/>
                <a:ext cx="356745" cy="29537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/>
              <p:cNvCxnSpPr/>
              <p:nvPr/>
            </p:nvCxnSpPr>
            <p:spPr>
              <a:xfrm flipH="1">
                <a:off x="1255248" y="6293582"/>
                <a:ext cx="89" cy="501338"/>
              </a:xfrm>
              <a:prstGeom prst="straightConnector1">
                <a:avLst/>
              </a:prstGeom>
              <a:ln w="349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0" name="Rectangle 219"/>
            <p:cNvSpPr/>
            <p:nvPr/>
          </p:nvSpPr>
          <p:spPr>
            <a:xfrm>
              <a:off x="6587646" y="3427320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X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505687" y="3433687"/>
              <a:ext cx="5920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Z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739829" y="4373521"/>
              <a:ext cx="5803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</a:t>
              </a:r>
              <a:r>
                <a:rPr lang="en-US" baseline="-25000" dirty="0" smtClean="0">
                  <a:solidFill>
                    <a:srgbClr val="FF0000"/>
                  </a:solidFill>
                </a:rPr>
                <a:t>c000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26" name="TextBox 225"/>
          <p:cNvSpPr txBox="1"/>
          <p:nvPr/>
        </p:nvSpPr>
        <p:spPr>
          <a:xfrm>
            <a:off x="8864720" y="4763819"/>
            <a:ext cx="20156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U = 10*7.250                           </a:t>
            </a:r>
            <a:endParaRPr lang="en-US" sz="1050" dirty="0"/>
          </a:p>
        </p:txBody>
      </p:sp>
      <p:cxnSp>
        <p:nvCxnSpPr>
          <p:cNvPr id="227" name="Straight Connector 226"/>
          <p:cNvCxnSpPr>
            <a:endCxn id="213" idx="2"/>
          </p:cNvCxnSpPr>
          <p:nvPr/>
        </p:nvCxnSpPr>
        <p:spPr>
          <a:xfrm flipH="1" flipV="1">
            <a:off x="9313451" y="2382886"/>
            <a:ext cx="229410" cy="139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TextBox 227"/>
          <p:cNvSpPr txBox="1"/>
          <p:nvPr/>
        </p:nvSpPr>
        <p:spPr>
          <a:xfrm rot="4825077">
            <a:off x="9031694" y="3078298"/>
            <a:ext cx="10468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Observation 11</a:t>
            </a:r>
            <a:endParaRPr lang="en-US" sz="1050" dirty="0"/>
          </a:p>
        </p:txBody>
      </p:sp>
      <p:sp>
        <p:nvSpPr>
          <p:cNvPr id="19" name="Rectangle 18"/>
          <p:cNvSpPr/>
          <p:nvPr/>
        </p:nvSpPr>
        <p:spPr>
          <a:xfrm>
            <a:off x="6223989" y="2949298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91470" y="2861845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29" name="Rectangle 228"/>
          <p:cNvSpPr/>
          <p:nvPr/>
        </p:nvSpPr>
        <p:spPr>
          <a:xfrm>
            <a:off x="10596985" y="1740201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3" name="Straight Connector 22"/>
          <p:cNvCxnSpPr>
            <a:stCxn id="21" idx="4"/>
          </p:cNvCxnSpPr>
          <p:nvPr/>
        </p:nvCxnSpPr>
        <p:spPr>
          <a:xfrm>
            <a:off x="1800214" y="5294271"/>
            <a:ext cx="0" cy="75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4221" y="5999013"/>
            <a:ext cx="403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scanning camera frame (U = 0)</a:t>
            </a:r>
            <a:endParaRPr lang="en-US" dirty="0"/>
          </a:p>
        </p:txBody>
      </p:sp>
      <p:pic>
        <p:nvPicPr>
          <p:cNvPr id="230" name="Picture 2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8342988" flipH="1" flipV="1">
            <a:off x="274894" y="2116954"/>
            <a:ext cx="637907" cy="682260"/>
          </a:xfrm>
          <a:prstGeom prst="rect">
            <a:avLst/>
          </a:prstGeom>
        </p:spPr>
      </p:pic>
      <p:grpSp>
        <p:nvGrpSpPr>
          <p:cNvPr id="231" name="Group 230"/>
          <p:cNvGrpSpPr/>
          <p:nvPr/>
        </p:nvGrpSpPr>
        <p:grpSpPr>
          <a:xfrm rot="12955083">
            <a:off x="293015" y="2237944"/>
            <a:ext cx="663948" cy="790976"/>
            <a:chOff x="776479" y="5724340"/>
            <a:chExt cx="663948" cy="790976"/>
          </a:xfrm>
        </p:grpSpPr>
        <p:cxnSp>
          <p:nvCxnSpPr>
            <p:cNvPr id="232" name="Straight Arrow Connector 231"/>
            <p:cNvCxnSpPr/>
            <p:nvPr/>
          </p:nvCxnSpPr>
          <p:spPr>
            <a:xfrm rot="8644917" flipV="1">
              <a:off x="776479" y="6451808"/>
              <a:ext cx="548016" cy="63508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rot="8644917">
              <a:off x="789500" y="6026635"/>
              <a:ext cx="387167" cy="42048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rot="8644917" flipH="1">
              <a:off x="1070829" y="5724340"/>
              <a:ext cx="369598" cy="50925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" name="Rectangle 234"/>
          <p:cNvSpPr/>
          <p:nvPr/>
        </p:nvSpPr>
        <p:spPr>
          <a:xfrm>
            <a:off x="-78052" y="2816582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236" name="Rectangle 235"/>
          <p:cNvSpPr/>
          <p:nvPr/>
        </p:nvSpPr>
        <p:spPr>
          <a:xfrm>
            <a:off x="1055440" y="2330725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237" name="Rectangle 236"/>
          <p:cNvSpPr/>
          <p:nvPr/>
        </p:nvSpPr>
        <p:spPr>
          <a:xfrm>
            <a:off x="747126" y="2722592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cxnSp>
        <p:nvCxnSpPr>
          <p:cNvPr id="240" name="Straight Connector 239"/>
          <p:cNvCxnSpPr>
            <a:endCxn id="110" idx="1"/>
          </p:cNvCxnSpPr>
          <p:nvPr/>
        </p:nvCxnSpPr>
        <p:spPr>
          <a:xfrm flipV="1">
            <a:off x="740847" y="1924868"/>
            <a:ext cx="1983302" cy="49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 rot="20610550">
            <a:off x="1320427" y="1772197"/>
            <a:ext cx="104685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World Observation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56292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428036" y="730442"/>
            <a:ext cx="2601333" cy="2941056"/>
          </a:xfrm>
          <a:prstGeom prst="rect">
            <a:avLst/>
          </a:prstGeom>
        </p:spPr>
      </p:pic>
      <p:pic>
        <p:nvPicPr>
          <p:cNvPr id="173" name="Picture 17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06297" y="1844804"/>
            <a:ext cx="2601333" cy="2941056"/>
          </a:xfrm>
          <a:prstGeom prst="rect">
            <a:avLst/>
          </a:prstGeom>
        </p:spPr>
      </p:pic>
      <p:pic>
        <p:nvPicPr>
          <p:cNvPr id="172" name="Picture 17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7243" y="3332825"/>
            <a:ext cx="2601333" cy="29410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181332"/>
            <a:ext cx="10515600" cy="581024"/>
          </a:xfrm>
        </p:spPr>
        <p:txBody>
          <a:bodyPr>
            <a:noAutofit/>
          </a:bodyPr>
          <a:lstStyle/>
          <a:p>
            <a:r>
              <a:rPr lang="en-US" sz="2800" dirty="0" smtClean="0"/>
              <a:t>BSL Dev Cell: Vision-Based Calibration of Scanning Cameras</a:t>
            </a:r>
            <a:br>
              <a:rPr lang="en-US" sz="2800" dirty="0" smtClean="0"/>
            </a:br>
            <a:r>
              <a:rPr lang="en-US" sz="2800" dirty="0" smtClean="0"/>
              <a:t>- Vertical Camera Spacing 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487369" y="3325779"/>
            <a:ext cx="565687" cy="571083"/>
            <a:chOff x="1253765" y="6290059"/>
            <a:chExt cx="565687" cy="571083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1016135" y="3005258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3350" y="3809068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47124" y="5448301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47124" y="4963286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47124" y="4477512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37600" y="399211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37600" y="3516705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0077" y="5608146"/>
            <a:ext cx="438579" cy="36163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0079" y="5055697"/>
            <a:ext cx="438579" cy="36163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0078" y="4572919"/>
            <a:ext cx="438579" cy="36163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0076" y="4107875"/>
            <a:ext cx="438579" cy="36163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5905" y="3608507"/>
            <a:ext cx="438579" cy="36163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5881" y="3123560"/>
            <a:ext cx="438579" cy="36163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5883" y="2571111"/>
            <a:ext cx="438579" cy="36163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5882" y="2088333"/>
            <a:ext cx="438579" cy="36163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15880" y="1623289"/>
            <a:ext cx="438579" cy="36163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0021709" y="1123921"/>
            <a:ext cx="438579" cy="361635"/>
          </a:xfrm>
          <a:prstGeom prst="rect">
            <a:avLst/>
          </a:prstGeom>
        </p:spPr>
      </p:pic>
      <p:grpSp>
        <p:nvGrpSpPr>
          <p:cNvPr id="114" name="Group 113"/>
          <p:cNvGrpSpPr/>
          <p:nvPr/>
        </p:nvGrpSpPr>
        <p:grpSpPr>
          <a:xfrm>
            <a:off x="2904703" y="1847524"/>
            <a:ext cx="565687" cy="571083"/>
            <a:chOff x="1253765" y="6290059"/>
            <a:chExt cx="565687" cy="571083"/>
          </a:xfrm>
        </p:grpSpPr>
        <p:cxnSp>
          <p:nvCxnSpPr>
            <p:cNvPr id="115" name="Straight Arrow Connector 114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Rectangle 116"/>
          <p:cNvSpPr/>
          <p:nvPr/>
        </p:nvSpPr>
        <p:spPr>
          <a:xfrm>
            <a:off x="3433469" y="1527003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550684" y="2330813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3264458" y="3970046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3264458" y="3485031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3264458" y="2999257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3254934" y="2513863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3254934" y="2038450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/>
          <p:cNvGrpSpPr/>
          <p:nvPr/>
        </p:nvGrpSpPr>
        <p:grpSpPr>
          <a:xfrm>
            <a:off x="5411624" y="716782"/>
            <a:ext cx="565687" cy="571083"/>
            <a:chOff x="1253765" y="6290059"/>
            <a:chExt cx="565687" cy="571083"/>
          </a:xfrm>
        </p:grpSpPr>
        <p:cxnSp>
          <p:nvCxnSpPr>
            <p:cNvPr id="126" name="Straight Arrow Connector 125"/>
            <p:cNvCxnSpPr/>
            <p:nvPr/>
          </p:nvCxnSpPr>
          <p:spPr>
            <a:xfrm flipV="1">
              <a:off x="1253765" y="6290059"/>
              <a:ext cx="565687" cy="7046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Rectangle 127"/>
          <p:cNvSpPr/>
          <p:nvPr/>
        </p:nvSpPr>
        <p:spPr>
          <a:xfrm>
            <a:off x="5940390" y="396261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5057605" y="120007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771379" y="2839304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5771379" y="2354289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5771379" y="1868515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5761855" y="1383121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5761855" y="907708"/>
            <a:ext cx="609600" cy="552449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Box 134"/>
          <p:cNvSpPr txBox="1"/>
          <p:nvPr/>
        </p:nvSpPr>
        <p:spPr>
          <a:xfrm>
            <a:off x="477243" y="913828"/>
            <a:ext cx="1517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 poses for connected graph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211862" y="1534351"/>
            <a:ext cx="0" cy="126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1208218" y="1541193"/>
            <a:ext cx="1342466" cy="355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208218" y="1319537"/>
            <a:ext cx="3289614" cy="207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0655897" y="522192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0655897" y="5774375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0813059" y="5221926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0648950" y="5340604"/>
            <a:ext cx="5790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7.25”</a:t>
            </a:r>
            <a:endParaRPr lang="en-US" sz="1400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11286900" y="1525234"/>
            <a:ext cx="801496" cy="660882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 rot="12955083">
            <a:off x="10993326" y="1296234"/>
            <a:ext cx="823895" cy="1037701"/>
            <a:chOff x="1042612" y="5667988"/>
            <a:chExt cx="823895" cy="1037701"/>
          </a:xfrm>
        </p:grpSpPr>
        <p:cxnSp>
          <p:nvCxnSpPr>
            <p:cNvPr id="151" name="Straight Arrow Connector 15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8644917">
              <a:off x="1042612" y="5667988"/>
              <a:ext cx="17807" cy="69709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8644917" flipH="1" flipV="1">
              <a:off x="1388913" y="6195345"/>
              <a:ext cx="169506" cy="5103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/>
          <p:cNvSpPr/>
          <p:nvPr/>
        </p:nvSpPr>
        <p:spPr>
          <a:xfrm>
            <a:off x="11029006" y="903929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10675170" y="1729935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11358327" y="2446817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4032694" y="4918995"/>
            <a:ext cx="3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*depth to target not shown to scale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78312" y="5267484"/>
            <a:ext cx="438579" cy="36163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78314" y="4715035"/>
            <a:ext cx="438579" cy="36163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78313" y="4232257"/>
            <a:ext cx="438579" cy="36163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78311" y="3767213"/>
            <a:ext cx="438579" cy="361635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4140" y="3267845"/>
            <a:ext cx="438579" cy="36163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4116" y="2782898"/>
            <a:ext cx="438579" cy="361635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4118" y="2230449"/>
            <a:ext cx="438579" cy="36163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4117" y="1747671"/>
            <a:ext cx="438579" cy="361635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4115" y="1282627"/>
            <a:ext cx="438579" cy="36163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40582" flipH="1">
            <a:off x="9689944" y="783259"/>
            <a:ext cx="438579" cy="36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70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181332"/>
            <a:ext cx="10515600" cy="581024"/>
          </a:xfrm>
        </p:spPr>
        <p:txBody>
          <a:bodyPr>
            <a:noAutofit/>
          </a:bodyPr>
          <a:lstStyle/>
          <a:p>
            <a:r>
              <a:rPr lang="en-US" sz="2800" dirty="0" smtClean="0"/>
              <a:t>BSL Dev Cell: Supplementing Vision-Based Calibration of Scanning Cameras with Laser Tracker Data: Part I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69019" flipH="1">
            <a:off x="6830651" y="2307426"/>
            <a:ext cx="438579" cy="3616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5375" y="1073953"/>
            <a:ext cx="3332451" cy="3081143"/>
            <a:chOff x="3514725" y="2449843"/>
            <a:chExt cx="3332451" cy="3081143"/>
          </a:xfrm>
        </p:grpSpPr>
        <p:grpSp>
          <p:nvGrpSpPr>
            <p:cNvPr id="4" name="Group 3"/>
            <p:cNvGrpSpPr/>
            <p:nvPr/>
          </p:nvGrpSpPr>
          <p:grpSpPr>
            <a:xfrm>
              <a:off x="3743326" y="2700470"/>
              <a:ext cx="2667000" cy="2830516"/>
              <a:chOff x="3743326" y="2700470"/>
              <a:chExt cx="2667000" cy="283051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743326" y="2700470"/>
                <a:ext cx="2667000" cy="283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2" name="Picture 17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699" y="3190684"/>
                <a:ext cx="2051079" cy="1999639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3338" y="2828002"/>
                <a:ext cx="214534" cy="23545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3338" y="5261029"/>
                <a:ext cx="214534" cy="23545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7778" y="5261029"/>
                <a:ext cx="214534" cy="235458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514725" y="2449843"/>
              <a:ext cx="3332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Combined Vision + Laser Calibration Object</a:t>
              </a:r>
              <a:endParaRPr lang="en-US" sz="1400" dirty="0"/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195" y="5478081"/>
            <a:ext cx="446265" cy="769808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5237051" y="5153831"/>
            <a:ext cx="1326036" cy="1274952"/>
            <a:chOff x="540471" y="5586190"/>
            <a:chExt cx="1326036" cy="1274952"/>
          </a:xfrm>
        </p:grpSpPr>
        <p:cxnSp>
          <p:nvCxnSpPr>
            <p:cNvPr id="82" name="Straight Arrow Connector 81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6343745" y="5052354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X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4907730" y="4779420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Z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95549" y="6280351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Y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82396" y="1220795"/>
                <a:ext cx="4709604" cy="509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 smtClean="0"/>
                  <a:t>Process to Refine the Board’s Known Geometry</a:t>
                </a: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 smtClean="0"/>
                  <a:t> as the rotation matrix and translation vector between the tracker’s calibration board frame (defined by 3 target positions) and the vision calibration board frame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 smtClean="0"/>
                  <a:t> based on as-designed parameters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Capture 20+ observations of various pose geometries with the laser tracker and a high-res camera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Reverse the existing extrinsic optimization model so that we treat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</m:oMath>
                </a14:m>
                <a:r>
                  <a:rPr lang="en-US" dirty="0" smtClean="0"/>
                  <a:t> as the sensor extrinsics to be optimized but we continue to use </a:t>
                </a:r>
                <a:r>
                  <a:rPr lang="en-US" dirty="0" err="1" smtClean="0"/>
                  <a:t>reprojection</a:t>
                </a:r>
                <a:r>
                  <a:rPr lang="en-US" dirty="0" smtClean="0"/>
                  <a:t> error of the camera as our optimizer criterion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i="1" dirty="0" smtClean="0"/>
                  <a:t>Some minor code refactoring needed to support this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2396" y="1220795"/>
                <a:ext cx="4709604" cy="5095049"/>
              </a:xfrm>
              <a:prstGeom prst="rect">
                <a:avLst/>
              </a:prstGeom>
              <a:blipFill rotWithShape="0">
                <a:blip r:embed="rId6"/>
                <a:stretch>
                  <a:fillRect l="-1035" t="-598" b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5" idx="3"/>
          </p:cNvCxnSpPr>
          <p:nvPr/>
        </p:nvCxnSpPr>
        <p:spPr>
          <a:xfrm flipV="1">
            <a:off x="1608522" y="3995894"/>
            <a:ext cx="982278" cy="6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1497094" y="2920555"/>
            <a:ext cx="8322" cy="964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734438" y="1872938"/>
            <a:ext cx="982278" cy="69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1717456" y="1871059"/>
            <a:ext cx="16981" cy="9435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10047" y="1510580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34017" y="243094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553119" y="3792931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244353" y="264010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r>
              <a:rPr lang="en-US" baseline="-25000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>
            <a:endCxn id="75" idx="3"/>
          </p:cNvCxnSpPr>
          <p:nvPr/>
        </p:nvCxnSpPr>
        <p:spPr>
          <a:xfrm flipH="1" flipV="1">
            <a:off x="1608522" y="4002868"/>
            <a:ext cx="4322805" cy="1858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76" idx="3"/>
          </p:cNvCxnSpPr>
          <p:nvPr/>
        </p:nvCxnSpPr>
        <p:spPr>
          <a:xfrm flipH="1" flipV="1">
            <a:off x="3922962" y="4002868"/>
            <a:ext cx="2000313" cy="18583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74" idx="3"/>
          </p:cNvCxnSpPr>
          <p:nvPr/>
        </p:nvCxnSpPr>
        <p:spPr>
          <a:xfrm flipH="1" flipV="1">
            <a:off x="1608522" y="1569841"/>
            <a:ext cx="4314753" cy="42913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2" idx="3"/>
          </p:cNvCxnSpPr>
          <p:nvPr/>
        </p:nvCxnSpPr>
        <p:spPr>
          <a:xfrm flipH="1" flipV="1">
            <a:off x="3708428" y="1814794"/>
            <a:ext cx="3160755" cy="54929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2" idx="3"/>
          </p:cNvCxnSpPr>
          <p:nvPr/>
        </p:nvCxnSpPr>
        <p:spPr>
          <a:xfrm flipH="1">
            <a:off x="3708428" y="2364089"/>
            <a:ext cx="3160755" cy="142884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706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181332"/>
            <a:ext cx="10515600" cy="581024"/>
          </a:xfrm>
        </p:spPr>
        <p:txBody>
          <a:bodyPr>
            <a:noAutofit/>
          </a:bodyPr>
          <a:lstStyle/>
          <a:p>
            <a:r>
              <a:rPr lang="en-US" sz="2800" dirty="0" smtClean="0"/>
              <a:t>BSL Dev Cell: Supplementing Vision-Based Calibration of Scanning Cameras with Laser Tracker Data: Part II</a:t>
            </a:r>
            <a:endParaRPr lang="en-US" sz="2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0077" y="5608146"/>
            <a:ext cx="438579" cy="36163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0079" y="5055697"/>
            <a:ext cx="438579" cy="36163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0078" y="4572919"/>
            <a:ext cx="438579" cy="36163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0076" y="4107875"/>
            <a:ext cx="438579" cy="36163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5905" y="3608507"/>
            <a:ext cx="438579" cy="36163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5881" y="3123560"/>
            <a:ext cx="438579" cy="36163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5883" y="2571111"/>
            <a:ext cx="438579" cy="36163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5882" y="2088333"/>
            <a:ext cx="438579" cy="36163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15880" y="1623289"/>
            <a:ext cx="438579" cy="36163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0021709" y="1123921"/>
            <a:ext cx="438579" cy="361635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10655897" y="5221926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10655897" y="5774375"/>
            <a:ext cx="314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10813059" y="5221926"/>
            <a:ext cx="0" cy="5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0648950" y="5340604"/>
            <a:ext cx="57900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7.25”</a:t>
            </a:r>
            <a:endParaRPr lang="en-US" sz="1400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11286900" y="1525234"/>
            <a:ext cx="801496" cy="660882"/>
          </a:xfrm>
          <a:prstGeom prst="rect">
            <a:avLst/>
          </a:prstGeom>
        </p:spPr>
      </p:pic>
      <p:grpSp>
        <p:nvGrpSpPr>
          <p:cNvPr id="150" name="Group 149"/>
          <p:cNvGrpSpPr/>
          <p:nvPr/>
        </p:nvGrpSpPr>
        <p:grpSpPr>
          <a:xfrm rot="12955083">
            <a:off x="10993326" y="1296234"/>
            <a:ext cx="823895" cy="1037701"/>
            <a:chOff x="1042612" y="5667988"/>
            <a:chExt cx="823895" cy="1037701"/>
          </a:xfrm>
        </p:grpSpPr>
        <p:cxnSp>
          <p:nvCxnSpPr>
            <p:cNvPr id="151" name="Straight Arrow Connector 15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8644917">
              <a:off x="1042612" y="5667988"/>
              <a:ext cx="17807" cy="69709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rot="8644917" flipH="1" flipV="1">
              <a:off x="1388913" y="6195345"/>
              <a:ext cx="169506" cy="510344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4" name="Rectangle 153"/>
          <p:cNvSpPr/>
          <p:nvPr/>
        </p:nvSpPr>
        <p:spPr>
          <a:xfrm>
            <a:off x="11029006" y="903929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10675170" y="1729935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11358327" y="2446817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78312" y="5267484"/>
            <a:ext cx="438579" cy="361635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78314" y="4715035"/>
            <a:ext cx="438579" cy="361635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78313" y="4232257"/>
            <a:ext cx="438579" cy="361635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78311" y="3767213"/>
            <a:ext cx="438579" cy="361635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4140" y="3267845"/>
            <a:ext cx="438579" cy="361635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4116" y="2782898"/>
            <a:ext cx="438579" cy="361635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4118" y="2230449"/>
            <a:ext cx="438579" cy="361635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4117" y="1747671"/>
            <a:ext cx="438579" cy="361635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4115" y="1282627"/>
            <a:ext cx="438579" cy="361635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40582" flipH="1">
            <a:off x="9689944" y="783259"/>
            <a:ext cx="438579" cy="36163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95375" y="1073953"/>
            <a:ext cx="3332451" cy="3081143"/>
            <a:chOff x="3514725" y="2449843"/>
            <a:chExt cx="3332451" cy="3081143"/>
          </a:xfrm>
        </p:grpSpPr>
        <p:grpSp>
          <p:nvGrpSpPr>
            <p:cNvPr id="4" name="Group 3"/>
            <p:cNvGrpSpPr/>
            <p:nvPr/>
          </p:nvGrpSpPr>
          <p:grpSpPr>
            <a:xfrm>
              <a:off x="3743326" y="2700470"/>
              <a:ext cx="2667000" cy="2830516"/>
              <a:chOff x="3743326" y="2700470"/>
              <a:chExt cx="2667000" cy="2830516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743326" y="2700470"/>
                <a:ext cx="2667000" cy="28305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2" name="Picture 171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699" y="3190684"/>
                <a:ext cx="2051079" cy="1999639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3338" y="2828002"/>
                <a:ext cx="214534" cy="235458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3338" y="5261029"/>
                <a:ext cx="214534" cy="235458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27778" y="5261029"/>
                <a:ext cx="214534" cy="235458"/>
              </a:xfrm>
              <a:prstGeom prst="rect">
                <a:avLst/>
              </a:prstGeom>
            </p:spPr>
          </p:pic>
        </p:grpSp>
        <p:sp>
          <p:nvSpPr>
            <p:cNvPr id="5" name="TextBox 4"/>
            <p:cNvSpPr txBox="1"/>
            <p:nvPr/>
          </p:nvSpPr>
          <p:spPr>
            <a:xfrm>
              <a:off x="3514725" y="2449843"/>
              <a:ext cx="33324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Combined Vision + Laser Calibration Object</a:t>
              </a:r>
              <a:endParaRPr lang="en-US" sz="1400" dirty="0"/>
            </a:p>
          </p:txBody>
        </p:sp>
      </p:grp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934" y="5549983"/>
            <a:ext cx="446265" cy="769808"/>
          </a:xfrm>
          <a:prstGeom prst="rect">
            <a:avLst/>
          </a:prstGeom>
        </p:spPr>
      </p:pic>
      <p:grpSp>
        <p:nvGrpSpPr>
          <p:cNvPr id="81" name="Group 80"/>
          <p:cNvGrpSpPr/>
          <p:nvPr/>
        </p:nvGrpSpPr>
        <p:grpSpPr>
          <a:xfrm>
            <a:off x="2689790" y="5225733"/>
            <a:ext cx="1326036" cy="1274952"/>
            <a:chOff x="540471" y="5586190"/>
            <a:chExt cx="1326036" cy="1274952"/>
          </a:xfrm>
        </p:grpSpPr>
        <p:cxnSp>
          <p:nvCxnSpPr>
            <p:cNvPr id="82" name="Straight Arrow Connector 81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3796484" y="5124256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X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2360469" y="4851322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Z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048288" y="6352253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rgbClr val="00B050"/>
                </a:solidFill>
              </a:rPr>
              <a:t>Y</a:t>
            </a:r>
            <a:r>
              <a:rPr lang="en-US" baseline="-25000" dirty="0" err="1" smtClean="0">
                <a:solidFill>
                  <a:srgbClr val="00B050"/>
                </a:solidFill>
              </a:rPr>
              <a:t>lt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86817" y="1687570"/>
            <a:ext cx="47096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Process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From Part I we have a calibration board with known XYZIJK between vision board and tracker SMRs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a pose graph between cameras and vision board as shown in previous slides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Generate a pose graph between the laser tracker and the calibration board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Transform this pose graph from the laser tracker frame to the reference scan camera frame based on a shared pose 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Perform extrinsics optimization to minimize </a:t>
            </a:r>
            <a:r>
              <a:rPr lang="en-US" dirty="0" err="1" smtClean="0"/>
              <a:t>rms</a:t>
            </a:r>
            <a:r>
              <a:rPr lang="en-US" dirty="0" smtClean="0"/>
              <a:t> </a:t>
            </a:r>
            <a:r>
              <a:rPr lang="en-US" dirty="0" err="1" smtClean="0"/>
              <a:t>reprojection</a:t>
            </a:r>
            <a:r>
              <a:rPr lang="en-US" dirty="0" smtClean="0"/>
              <a:t> error on the combined poses</a:t>
            </a:r>
            <a:endParaRPr lang="en-US" dirty="0"/>
          </a:p>
        </p:txBody>
      </p:sp>
      <p:cxnSp>
        <p:nvCxnSpPr>
          <p:cNvPr id="9" name="Straight Arrow Connector 8"/>
          <p:cNvCxnSpPr>
            <a:stCxn id="75" idx="3"/>
          </p:cNvCxnSpPr>
          <p:nvPr/>
        </p:nvCxnSpPr>
        <p:spPr>
          <a:xfrm flipV="1">
            <a:off x="1608522" y="3995894"/>
            <a:ext cx="982278" cy="69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1497094" y="2920555"/>
            <a:ext cx="8322" cy="9645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1734438" y="1872938"/>
            <a:ext cx="982278" cy="697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1717456" y="1871059"/>
            <a:ext cx="16981" cy="943554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410047" y="1510580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334017" y="2430947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V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2553119" y="3792931"/>
            <a:ext cx="391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244353" y="2640106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r>
              <a:rPr lang="en-US" baseline="-25000" dirty="0" smtClean="0">
                <a:solidFill>
                  <a:srgbClr val="FF0000"/>
                </a:solidFill>
              </a:rPr>
              <a:t>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4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BSL Dev Cell Rail and Sensor Carriage: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133" y="1925687"/>
            <a:ext cx="8652934" cy="4312708"/>
          </a:xfrm>
        </p:spPr>
        <p:txBody>
          <a:bodyPr>
            <a:normAutofit/>
          </a:bodyPr>
          <a:lstStyle/>
          <a:p>
            <a:r>
              <a:rPr lang="en-US" sz="1600" dirty="0" smtClean="0"/>
              <a:t>Dynamic camera lens focus</a:t>
            </a:r>
          </a:p>
          <a:p>
            <a:pPr lvl="1"/>
            <a:r>
              <a:rPr lang="en-US" sz="1050" dirty="0" smtClean="0"/>
              <a:t>Dynamic intrinsics</a:t>
            </a:r>
          </a:p>
          <a:p>
            <a:pPr lvl="2"/>
            <a:r>
              <a:rPr lang="en-US" sz="900" dirty="0" smtClean="0"/>
              <a:t>Process to parameterize intrinsics by focus value</a:t>
            </a:r>
          </a:p>
          <a:p>
            <a:pPr lvl="1"/>
            <a:r>
              <a:rPr lang="en-US" sz="1050" dirty="0" smtClean="0"/>
              <a:t>Mapping focus controller states to physical values</a:t>
            </a:r>
          </a:p>
          <a:p>
            <a:r>
              <a:rPr lang="en-US" sz="1600" dirty="0" smtClean="0"/>
              <a:t>Mobile projectors</a:t>
            </a:r>
          </a:p>
          <a:p>
            <a:pPr lvl="1"/>
            <a:r>
              <a:rPr lang="en-US" sz="1050" dirty="0" smtClean="0"/>
              <a:t>Extrinsics relative to cameras</a:t>
            </a:r>
          </a:p>
          <a:p>
            <a:pPr lvl="1"/>
            <a:r>
              <a:rPr lang="en-US" sz="1050" dirty="0" smtClean="0"/>
              <a:t>Mapping projector focus to encoder values</a:t>
            </a:r>
          </a:p>
          <a:p>
            <a:r>
              <a:rPr lang="en-US" sz="1600" dirty="0" smtClean="0"/>
              <a:t>Dynamic camera extrinsics</a:t>
            </a:r>
          </a:p>
          <a:p>
            <a:pPr lvl="1"/>
            <a:r>
              <a:rPr lang="en-US" sz="1050" dirty="0" smtClean="0"/>
              <a:t>Scanning camera extrinsics parameterized by U-value</a:t>
            </a:r>
          </a:p>
          <a:p>
            <a:pPr lvl="1"/>
            <a:r>
              <a:rPr lang="en-US" sz="1050" dirty="0" smtClean="0"/>
              <a:t>In world coordinates defined by static wall sensors</a:t>
            </a:r>
          </a:p>
          <a:p>
            <a:r>
              <a:rPr lang="en-US" sz="1600" dirty="0" smtClean="0"/>
              <a:t>Time-encoded structured light with </a:t>
            </a:r>
            <a:br>
              <a:rPr lang="en-US" sz="1600" dirty="0" smtClean="0"/>
            </a:br>
            <a:r>
              <a:rPr lang="en-US" sz="1600" dirty="0" smtClean="0"/>
              <a:t>image-based enhancements</a:t>
            </a:r>
          </a:p>
          <a:p>
            <a:pPr lvl="1"/>
            <a:r>
              <a:rPr lang="en-US" sz="1050" dirty="0" smtClean="0"/>
              <a:t>Achieves &lt; 3 thou accuracy feature detection</a:t>
            </a:r>
            <a:endParaRPr lang="en-US" sz="1050" dirty="0"/>
          </a:p>
        </p:txBody>
      </p:sp>
      <p:grpSp>
        <p:nvGrpSpPr>
          <p:cNvPr id="10" name="Group 9"/>
          <p:cNvGrpSpPr/>
          <p:nvPr/>
        </p:nvGrpSpPr>
        <p:grpSpPr>
          <a:xfrm>
            <a:off x="4614334" y="1690687"/>
            <a:ext cx="7374466" cy="4650845"/>
            <a:chOff x="268055" y="0"/>
            <a:chExt cx="11655889" cy="6858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055" y="0"/>
              <a:ext cx="11655889" cy="6858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1532" y="4435404"/>
              <a:ext cx="4058179" cy="216436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358467" y="3090333"/>
              <a:ext cx="313266" cy="21166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6688667" y="3090333"/>
              <a:ext cx="4981044" cy="134507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358467" y="3302000"/>
              <a:ext cx="1253065" cy="32977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05773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151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75" y="292198"/>
            <a:ext cx="6477000" cy="3457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12" y="1149660"/>
            <a:ext cx="4981575" cy="2762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363" y="3236814"/>
            <a:ext cx="5041898" cy="30068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0398" y="292198"/>
            <a:ext cx="28479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65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909" y="3356949"/>
            <a:ext cx="1057275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to place 40” projectors to do structured light at corners of h-stab in 2 orientations</a:t>
            </a:r>
          </a:p>
          <a:p>
            <a:r>
              <a:rPr lang="en-US" dirty="0" smtClean="0"/>
              <a:t>How high does bottom row of sensors need to be off the ground for the linear rail carriage</a:t>
            </a:r>
          </a:p>
          <a:p>
            <a:pPr lvl="1"/>
            <a:r>
              <a:rPr lang="en-US" dirty="0" smtClean="0"/>
              <a:t>This needs to be decided SOON</a:t>
            </a:r>
          </a:p>
          <a:p>
            <a:pPr lvl="1"/>
            <a:r>
              <a:rPr lang="en-US" dirty="0" smtClean="0"/>
              <a:t>Should be driven by production tooling</a:t>
            </a:r>
          </a:p>
          <a:p>
            <a:pPr lvl="2"/>
            <a:r>
              <a:rPr lang="en-US" dirty="0" smtClean="0"/>
              <a:t>Modify </a:t>
            </a:r>
            <a:r>
              <a:rPr lang="en-US" dirty="0" err="1" smtClean="0"/>
              <a:t>dev</a:t>
            </a:r>
            <a:r>
              <a:rPr lang="en-US" dirty="0" smtClean="0"/>
              <a:t> cell tooling accordingly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954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1057275"/>
            <a:ext cx="93535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25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of interest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8200" y="2286000"/>
            <a:ext cx="1960984" cy="158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T&amp;D cell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8200" y="3977951"/>
            <a:ext cx="1960984" cy="158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area (“Area A”)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116920" y="1903818"/>
            <a:ext cx="7236880" cy="2717103"/>
            <a:chOff x="3107095" y="2185210"/>
            <a:chExt cx="8621486" cy="3020786"/>
          </a:xfrm>
        </p:grpSpPr>
        <p:pic>
          <p:nvPicPr>
            <p:cNvPr id="1026" name="Picture 3" descr="image00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5" t="30211" r="5667" b="23976"/>
            <a:stretch/>
          </p:blipFill>
          <p:spPr bwMode="auto">
            <a:xfrm>
              <a:off x="3107095" y="2185210"/>
              <a:ext cx="8621486" cy="3020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Connector 6"/>
            <p:cNvCxnSpPr/>
            <p:nvPr/>
          </p:nvCxnSpPr>
          <p:spPr>
            <a:xfrm flipH="1">
              <a:off x="3489649" y="4142792"/>
              <a:ext cx="2239347" cy="802433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489649" y="4870580"/>
              <a:ext cx="7912359" cy="8708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 flipV="1">
              <a:off x="9638524" y="4124374"/>
              <a:ext cx="1763485" cy="680405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728997" y="4142792"/>
              <a:ext cx="390952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7248913" y="4437584"/>
              <a:ext cx="1156044" cy="4106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B0F0"/>
                  </a:solidFill>
                </a:rPr>
                <a:t>Area A</a:t>
              </a:r>
              <a:endParaRPr lang="en-US" dirty="0">
                <a:solidFill>
                  <a:srgbClr val="00B0F0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38200" y="1980578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down floor view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15707" y="3977951"/>
            <a:ext cx="45719" cy="15862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985793" y="3509818"/>
            <a:ext cx="2149462" cy="1403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253509" y="4913745"/>
            <a:ext cx="220749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DAF install on tip and root, done manually</a:t>
            </a:r>
            <a:endParaRPr lang="en-US" sz="1500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9153487" y="3587645"/>
            <a:ext cx="1262645" cy="13261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35794" y="4831182"/>
            <a:ext cx="2207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Laser shoot for spar waviness and profile.</a:t>
            </a:r>
          </a:p>
          <a:p>
            <a:r>
              <a:rPr lang="en-US" sz="1500" dirty="0" smtClean="0"/>
              <a:t>3 </a:t>
            </a:r>
            <a:r>
              <a:rPr lang="en-US" sz="1500" dirty="0" err="1" smtClean="0"/>
              <a:t>hr</a:t>
            </a:r>
            <a:r>
              <a:rPr lang="en-US" sz="1500" dirty="0" smtClean="0"/>
              <a:t>/box, done every 2 days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018513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5" y="701964"/>
            <a:ext cx="12192000" cy="4304145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803636" y="1116733"/>
            <a:ext cx="10606088" cy="4668838"/>
            <a:chOff x="506" y="686"/>
            <a:chExt cx="6681" cy="2941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408" y="3114"/>
              <a:ext cx="860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 smtClean="0"/>
                <a:t>walkway</a:t>
              </a:r>
              <a:endParaRPr lang="en-US" dirty="0"/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344" y="1001"/>
              <a:ext cx="3843" cy="17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3344" y="1001"/>
              <a:ext cx="3843" cy="1732"/>
            </a:xfrm>
            <a:prstGeom prst="rect">
              <a:avLst/>
            </a:prstGeom>
            <a:noFill/>
            <a:ln w="46038" cap="rnd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5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1485"/>
              <a:ext cx="3003" cy="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1485"/>
              <a:ext cx="3003" cy="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1485"/>
              <a:ext cx="3003" cy="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3764" y="1485"/>
              <a:ext cx="3003" cy="791"/>
            </a:xfrm>
            <a:prstGeom prst="rect">
              <a:avLst/>
            </a:prstGeom>
            <a:noFill/>
            <a:ln w="46038" cap="rnd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4161" y="1644"/>
              <a:ext cx="2161" cy="4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4161" y="1644"/>
              <a:ext cx="2161" cy="495"/>
            </a:xfrm>
            <a:prstGeom prst="rect">
              <a:avLst/>
            </a:prstGeom>
            <a:noFill/>
            <a:ln w="25400" cap="rnd">
              <a:solidFill>
                <a:srgbClr val="9D3D35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4274" y="1710"/>
              <a:ext cx="1901" cy="406"/>
            </a:xfrm>
            <a:custGeom>
              <a:avLst/>
              <a:gdLst>
                <a:gd name="T0" fmla="*/ 0 w 1901"/>
                <a:gd name="T1" fmla="*/ 0 h 406"/>
                <a:gd name="T2" fmla="*/ 1707 w 1901"/>
                <a:gd name="T3" fmla="*/ 2 h 406"/>
                <a:gd name="T4" fmla="*/ 1901 w 1901"/>
                <a:gd name="T5" fmla="*/ 406 h 406"/>
                <a:gd name="T6" fmla="*/ 33 w 1901"/>
                <a:gd name="T7" fmla="*/ 211 h 406"/>
                <a:gd name="T8" fmla="*/ 0 w 190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406">
                  <a:moveTo>
                    <a:pt x="0" y="0"/>
                  </a:moveTo>
                  <a:lnTo>
                    <a:pt x="1707" y="2"/>
                  </a:lnTo>
                  <a:lnTo>
                    <a:pt x="1901" y="406"/>
                  </a:lnTo>
                  <a:lnTo>
                    <a:pt x="33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4274" y="1710"/>
              <a:ext cx="1901" cy="406"/>
            </a:xfrm>
            <a:custGeom>
              <a:avLst/>
              <a:gdLst>
                <a:gd name="T0" fmla="*/ 0 w 1901"/>
                <a:gd name="T1" fmla="*/ 0 h 406"/>
                <a:gd name="T2" fmla="*/ 1707 w 1901"/>
                <a:gd name="T3" fmla="*/ 2 h 406"/>
                <a:gd name="T4" fmla="*/ 1901 w 1901"/>
                <a:gd name="T5" fmla="*/ 406 h 406"/>
                <a:gd name="T6" fmla="*/ 33 w 1901"/>
                <a:gd name="T7" fmla="*/ 211 h 406"/>
                <a:gd name="T8" fmla="*/ 0 w 1901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01" h="406">
                  <a:moveTo>
                    <a:pt x="0" y="0"/>
                  </a:moveTo>
                  <a:lnTo>
                    <a:pt x="1707" y="2"/>
                  </a:lnTo>
                  <a:lnTo>
                    <a:pt x="1901" y="406"/>
                  </a:lnTo>
                  <a:lnTo>
                    <a:pt x="33" y="2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5875" cap="rnd">
              <a:solidFill>
                <a:srgbClr val="1F477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4236" y="1408"/>
              <a:ext cx="115" cy="944"/>
            </a:xfrm>
            <a:custGeom>
              <a:avLst/>
              <a:gdLst>
                <a:gd name="T0" fmla="*/ 115 w 115"/>
                <a:gd name="T1" fmla="*/ 944 h 944"/>
                <a:gd name="T2" fmla="*/ 0 w 115"/>
                <a:gd name="T3" fmla="*/ 944 h 944"/>
                <a:gd name="T4" fmla="*/ 0 w 115"/>
                <a:gd name="T5" fmla="*/ 0 h 944"/>
                <a:gd name="T6" fmla="*/ 115 w 115"/>
                <a:gd name="T7" fmla="*/ 0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944">
                  <a:moveTo>
                    <a:pt x="115" y="944"/>
                  </a:moveTo>
                  <a:lnTo>
                    <a:pt x="0" y="944"/>
                  </a:lnTo>
                  <a:lnTo>
                    <a:pt x="0" y="0"/>
                  </a:lnTo>
                  <a:lnTo>
                    <a:pt x="115" y="0"/>
                  </a:lnTo>
                </a:path>
              </a:pathLst>
            </a:custGeom>
            <a:noFill/>
            <a:ln w="66675" cap="rnd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4125" y="1534"/>
              <a:ext cx="240" cy="69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21"/>
            <p:cNvSpPr>
              <a:spLocks noChangeArrowheads="1"/>
            </p:cNvSpPr>
            <p:nvPr/>
          </p:nvSpPr>
          <p:spPr bwMode="auto">
            <a:xfrm>
              <a:off x="4125" y="1534"/>
              <a:ext cx="240" cy="693"/>
            </a:xfrm>
            <a:prstGeom prst="rect">
              <a:avLst/>
            </a:prstGeom>
            <a:noFill/>
            <a:ln w="66675" cap="rnd">
              <a:solidFill>
                <a:srgbClr val="008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4309" y="1198"/>
              <a:ext cx="1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5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23"/>
            <p:cNvSpPr>
              <a:spLocks noChangeArrowheads="1"/>
            </p:cNvSpPr>
            <p:nvPr/>
          </p:nvSpPr>
          <p:spPr bwMode="auto">
            <a:xfrm>
              <a:off x="4398" y="1198"/>
              <a:ext cx="128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-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4451" y="1198"/>
              <a:ext cx="70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Axis Mill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Rectangle 25"/>
            <p:cNvSpPr>
              <a:spLocks noChangeArrowheads="1"/>
            </p:cNvSpPr>
            <p:nvPr/>
          </p:nvSpPr>
          <p:spPr bwMode="auto">
            <a:xfrm>
              <a:off x="5083" y="1198"/>
              <a:ext cx="1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–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6"/>
            <p:cNvSpPr>
              <a:spLocks noChangeArrowheads="1"/>
            </p:cNvSpPr>
            <p:nvPr/>
          </p:nvSpPr>
          <p:spPr bwMode="auto">
            <a:xfrm>
              <a:off x="5172" y="1198"/>
              <a:ext cx="112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7"/>
            <p:cNvSpPr>
              <a:spLocks noChangeArrowheads="1"/>
            </p:cNvSpPr>
            <p:nvPr/>
          </p:nvSpPr>
          <p:spPr bwMode="auto">
            <a:xfrm>
              <a:off x="5216" y="1198"/>
              <a:ext cx="432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Trim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6" name="Rectangle 28"/>
            <p:cNvSpPr>
              <a:spLocks noChangeArrowheads="1"/>
            </p:cNvSpPr>
            <p:nvPr/>
          </p:nvSpPr>
          <p:spPr bwMode="auto">
            <a:xfrm>
              <a:off x="5581" y="1198"/>
              <a:ext cx="224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&amp;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9"/>
            <p:cNvSpPr>
              <a:spLocks noChangeArrowheads="1"/>
            </p:cNvSpPr>
            <p:nvPr/>
          </p:nvSpPr>
          <p:spPr bwMode="auto">
            <a:xfrm>
              <a:off x="5732" y="1198"/>
              <a:ext cx="392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Drill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8" name="Rectangle 30"/>
            <p:cNvSpPr>
              <a:spLocks noChangeArrowheads="1"/>
            </p:cNvSpPr>
            <p:nvPr/>
          </p:nvSpPr>
          <p:spPr bwMode="auto">
            <a:xfrm>
              <a:off x="6052" y="1198"/>
              <a:ext cx="1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#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Rectangle 31"/>
            <p:cNvSpPr>
              <a:spLocks noChangeArrowheads="1"/>
            </p:cNvSpPr>
            <p:nvPr/>
          </p:nvSpPr>
          <p:spPr bwMode="auto">
            <a:xfrm>
              <a:off x="6141" y="1198"/>
              <a:ext cx="16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2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51" name="Freeform 37"/>
            <p:cNvSpPr>
              <a:spLocks/>
            </p:cNvSpPr>
            <p:nvPr/>
          </p:nvSpPr>
          <p:spPr bwMode="auto">
            <a:xfrm>
              <a:off x="882" y="1123"/>
              <a:ext cx="1874" cy="385"/>
            </a:xfrm>
            <a:custGeom>
              <a:avLst/>
              <a:gdLst>
                <a:gd name="T0" fmla="*/ 0 w 1874"/>
                <a:gd name="T1" fmla="*/ 68 h 385"/>
                <a:gd name="T2" fmla="*/ 1668 w 1874"/>
                <a:gd name="T3" fmla="*/ 0 h 385"/>
                <a:gd name="T4" fmla="*/ 1874 w 1874"/>
                <a:gd name="T5" fmla="*/ 385 h 385"/>
                <a:gd name="T6" fmla="*/ 41 w 1874"/>
                <a:gd name="T7" fmla="*/ 272 h 385"/>
                <a:gd name="T8" fmla="*/ 0 w 1874"/>
                <a:gd name="T9" fmla="*/ 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4" h="385">
                  <a:moveTo>
                    <a:pt x="0" y="68"/>
                  </a:moveTo>
                  <a:lnTo>
                    <a:pt x="1668" y="0"/>
                  </a:lnTo>
                  <a:lnTo>
                    <a:pt x="1874" y="385"/>
                  </a:lnTo>
                  <a:lnTo>
                    <a:pt x="41" y="272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Freeform 39"/>
            <p:cNvSpPr>
              <a:spLocks/>
            </p:cNvSpPr>
            <p:nvPr/>
          </p:nvSpPr>
          <p:spPr bwMode="auto">
            <a:xfrm>
              <a:off x="857" y="686"/>
              <a:ext cx="1874" cy="385"/>
            </a:xfrm>
            <a:custGeom>
              <a:avLst/>
              <a:gdLst>
                <a:gd name="T0" fmla="*/ 0 w 1874"/>
                <a:gd name="T1" fmla="*/ 68 h 385"/>
                <a:gd name="T2" fmla="*/ 1668 w 1874"/>
                <a:gd name="T3" fmla="*/ 0 h 385"/>
                <a:gd name="T4" fmla="*/ 1874 w 1874"/>
                <a:gd name="T5" fmla="*/ 385 h 385"/>
                <a:gd name="T6" fmla="*/ 41 w 1874"/>
                <a:gd name="T7" fmla="*/ 272 h 385"/>
                <a:gd name="T8" fmla="*/ 0 w 1874"/>
                <a:gd name="T9" fmla="*/ 68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4" h="385">
                  <a:moveTo>
                    <a:pt x="0" y="68"/>
                  </a:moveTo>
                  <a:lnTo>
                    <a:pt x="1668" y="0"/>
                  </a:lnTo>
                  <a:lnTo>
                    <a:pt x="1874" y="385"/>
                  </a:lnTo>
                  <a:lnTo>
                    <a:pt x="41" y="272"/>
                  </a:lnTo>
                  <a:lnTo>
                    <a:pt x="0" y="68"/>
                  </a:lnTo>
                  <a:close/>
                </a:path>
              </a:pathLst>
            </a:custGeom>
            <a:noFill/>
            <a:ln w="15875" cap="rnd">
              <a:solidFill>
                <a:srgbClr val="8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41"/>
            <p:cNvSpPr>
              <a:spLocks/>
            </p:cNvSpPr>
            <p:nvPr/>
          </p:nvSpPr>
          <p:spPr bwMode="auto">
            <a:xfrm>
              <a:off x="834" y="1724"/>
              <a:ext cx="1874" cy="385"/>
            </a:xfrm>
            <a:custGeom>
              <a:avLst/>
              <a:gdLst>
                <a:gd name="T0" fmla="*/ 0 w 1874"/>
                <a:gd name="T1" fmla="*/ 317 h 385"/>
                <a:gd name="T2" fmla="*/ 1668 w 1874"/>
                <a:gd name="T3" fmla="*/ 385 h 385"/>
                <a:gd name="T4" fmla="*/ 1874 w 1874"/>
                <a:gd name="T5" fmla="*/ 0 h 385"/>
                <a:gd name="T6" fmla="*/ 41 w 1874"/>
                <a:gd name="T7" fmla="*/ 113 h 385"/>
                <a:gd name="T8" fmla="*/ 0 w 1874"/>
                <a:gd name="T9" fmla="*/ 31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4" h="385">
                  <a:moveTo>
                    <a:pt x="0" y="317"/>
                  </a:moveTo>
                  <a:lnTo>
                    <a:pt x="1668" y="385"/>
                  </a:lnTo>
                  <a:lnTo>
                    <a:pt x="1874" y="0"/>
                  </a:lnTo>
                  <a:lnTo>
                    <a:pt x="41" y="113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43"/>
            <p:cNvSpPr>
              <a:spLocks/>
            </p:cNvSpPr>
            <p:nvPr/>
          </p:nvSpPr>
          <p:spPr bwMode="auto">
            <a:xfrm>
              <a:off x="863" y="1340"/>
              <a:ext cx="1874" cy="385"/>
            </a:xfrm>
            <a:custGeom>
              <a:avLst/>
              <a:gdLst>
                <a:gd name="T0" fmla="*/ 0 w 1874"/>
                <a:gd name="T1" fmla="*/ 317 h 385"/>
                <a:gd name="T2" fmla="*/ 1668 w 1874"/>
                <a:gd name="T3" fmla="*/ 385 h 385"/>
                <a:gd name="T4" fmla="*/ 1874 w 1874"/>
                <a:gd name="T5" fmla="*/ 0 h 385"/>
                <a:gd name="T6" fmla="*/ 41 w 1874"/>
                <a:gd name="T7" fmla="*/ 113 h 385"/>
                <a:gd name="T8" fmla="*/ 0 w 1874"/>
                <a:gd name="T9" fmla="*/ 317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4" h="385">
                  <a:moveTo>
                    <a:pt x="0" y="317"/>
                  </a:moveTo>
                  <a:lnTo>
                    <a:pt x="1668" y="385"/>
                  </a:lnTo>
                  <a:lnTo>
                    <a:pt x="1874" y="0"/>
                  </a:lnTo>
                  <a:lnTo>
                    <a:pt x="41" y="113"/>
                  </a:lnTo>
                  <a:lnTo>
                    <a:pt x="0" y="317"/>
                  </a:lnTo>
                  <a:close/>
                </a:path>
              </a:pathLst>
            </a:custGeom>
            <a:noFill/>
            <a:ln w="15875" cap="rnd">
              <a:solidFill>
                <a:srgbClr val="8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44"/>
            <p:cNvSpPr>
              <a:spLocks noChangeArrowheads="1"/>
            </p:cNvSpPr>
            <p:nvPr/>
          </p:nvSpPr>
          <p:spPr bwMode="auto">
            <a:xfrm>
              <a:off x="4941" y="2246"/>
              <a:ext cx="769" cy="48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093" name="Picture 4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" y="2253"/>
              <a:ext cx="769" cy="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62" name="Rectangle 46"/>
            <p:cNvSpPr>
              <a:spLocks noChangeArrowheads="1"/>
            </p:cNvSpPr>
            <p:nvPr/>
          </p:nvSpPr>
          <p:spPr bwMode="auto">
            <a:xfrm>
              <a:off x="4941" y="2246"/>
              <a:ext cx="769" cy="48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Rectangle 47"/>
            <p:cNvSpPr>
              <a:spLocks noChangeArrowheads="1"/>
            </p:cNvSpPr>
            <p:nvPr/>
          </p:nvSpPr>
          <p:spPr bwMode="auto">
            <a:xfrm>
              <a:off x="4941" y="2253"/>
              <a:ext cx="769" cy="481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Rectangle 48"/>
            <p:cNvSpPr>
              <a:spLocks noChangeArrowheads="1"/>
            </p:cNvSpPr>
            <p:nvPr/>
          </p:nvSpPr>
          <p:spPr bwMode="auto">
            <a:xfrm>
              <a:off x="5138" y="2306"/>
              <a:ext cx="505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WCC 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5" name="Rectangle 49"/>
            <p:cNvSpPr>
              <a:spLocks noChangeArrowheads="1"/>
            </p:cNvSpPr>
            <p:nvPr/>
          </p:nvSpPr>
          <p:spPr bwMode="auto">
            <a:xfrm>
              <a:off x="5018" y="2498"/>
              <a:ext cx="432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DON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66" name="Rectangle 50"/>
            <p:cNvSpPr>
              <a:spLocks noChangeArrowheads="1"/>
            </p:cNvSpPr>
            <p:nvPr/>
          </p:nvSpPr>
          <p:spPr bwMode="auto">
            <a:xfrm>
              <a:off x="5374" y="2498"/>
              <a:ext cx="344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000" b="1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640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74" name="Freeform 58"/>
            <p:cNvSpPr>
              <a:spLocks/>
            </p:cNvSpPr>
            <p:nvPr/>
          </p:nvSpPr>
          <p:spPr bwMode="auto">
            <a:xfrm>
              <a:off x="1480" y="1889"/>
              <a:ext cx="69" cy="22"/>
            </a:xfrm>
            <a:custGeom>
              <a:avLst/>
              <a:gdLst>
                <a:gd name="T0" fmla="*/ 0 w 69"/>
                <a:gd name="T1" fmla="*/ 22 h 22"/>
                <a:gd name="T2" fmla="*/ 5 w 69"/>
                <a:gd name="T3" fmla="*/ 0 h 22"/>
                <a:gd name="T4" fmla="*/ 69 w 69"/>
                <a:gd name="T5" fmla="*/ 0 h 22"/>
                <a:gd name="T6" fmla="*/ 65 w 69"/>
                <a:gd name="T7" fmla="*/ 22 h 22"/>
                <a:gd name="T8" fmla="*/ 0 w 69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2">
                  <a:moveTo>
                    <a:pt x="0" y="22"/>
                  </a:moveTo>
                  <a:lnTo>
                    <a:pt x="5" y="0"/>
                  </a:lnTo>
                  <a:lnTo>
                    <a:pt x="69" y="0"/>
                  </a:lnTo>
                  <a:lnTo>
                    <a:pt x="65" y="22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2" name="Rectangle 66"/>
            <p:cNvSpPr>
              <a:spLocks noChangeArrowheads="1"/>
            </p:cNvSpPr>
            <p:nvPr/>
          </p:nvSpPr>
          <p:spPr bwMode="auto">
            <a:xfrm>
              <a:off x="570" y="2414"/>
              <a:ext cx="2402" cy="113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15" name="Picture 6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" y="1987"/>
              <a:ext cx="2402" cy="1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84" name="Rectangle 69"/>
            <p:cNvSpPr>
              <a:spLocks noChangeArrowheads="1"/>
            </p:cNvSpPr>
            <p:nvPr/>
          </p:nvSpPr>
          <p:spPr bwMode="auto">
            <a:xfrm>
              <a:off x="570" y="2064"/>
              <a:ext cx="2402" cy="1488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5" name="Rectangle 70"/>
            <p:cNvSpPr>
              <a:spLocks noChangeArrowheads="1"/>
            </p:cNvSpPr>
            <p:nvPr/>
          </p:nvSpPr>
          <p:spPr bwMode="auto">
            <a:xfrm>
              <a:off x="794" y="3458"/>
              <a:ext cx="1922" cy="9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6" name="Rectangle 71"/>
            <p:cNvSpPr>
              <a:spLocks noChangeArrowheads="1"/>
            </p:cNvSpPr>
            <p:nvPr/>
          </p:nvSpPr>
          <p:spPr bwMode="auto">
            <a:xfrm>
              <a:off x="794" y="3458"/>
              <a:ext cx="1922" cy="96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7" name="Rectangle 72"/>
            <p:cNvSpPr>
              <a:spLocks noChangeArrowheads="1"/>
            </p:cNvSpPr>
            <p:nvPr/>
          </p:nvSpPr>
          <p:spPr bwMode="auto">
            <a:xfrm>
              <a:off x="1414" y="3430"/>
              <a:ext cx="760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Sensor wall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88" name="Rectangle 73"/>
            <p:cNvSpPr>
              <a:spLocks noChangeArrowheads="1"/>
            </p:cNvSpPr>
            <p:nvPr/>
          </p:nvSpPr>
          <p:spPr bwMode="auto">
            <a:xfrm>
              <a:off x="666" y="3311"/>
              <a:ext cx="2210" cy="1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9" name="Rectangle 74"/>
            <p:cNvSpPr>
              <a:spLocks noChangeArrowheads="1"/>
            </p:cNvSpPr>
            <p:nvPr/>
          </p:nvSpPr>
          <p:spPr bwMode="auto">
            <a:xfrm>
              <a:off x="666" y="3311"/>
              <a:ext cx="2210" cy="120"/>
            </a:xfrm>
            <a:prstGeom prst="rect">
              <a:avLst/>
            </a:prstGeom>
            <a:noFill/>
            <a:ln w="158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0" name="Rectangle 75"/>
            <p:cNvSpPr>
              <a:spLocks noChangeArrowheads="1"/>
            </p:cNvSpPr>
            <p:nvPr/>
          </p:nvSpPr>
          <p:spPr bwMode="auto">
            <a:xfrm>
              <a:off x="963" y="3294"/>
              <a:ext cx="1817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7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Rail with column of sensors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91" name="Rectangle 76"/>
            <p:cNvSpPr>
              <a:spLocks noChangeArrowheads="1"/>
            </p:cNvSpPr>
            <p:nvPr/>
          </p:nvSpPr>
          <p:spPr bwMode="auto">
            <a:xfrm>
              <a:off x="786" y="2445"/>
              <a:ext cx="1970" cy="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0" name="Rectangle 85"/>
            <p:cNvSpPr>
              <a:spLocks noChangeArrowheads="1"/>
            </p:cNvSpPr>
            <p:nvPr/>
          </p:nvSpPr>
          <p:spPr bwMode="auto">
            <a:xfrm>
              <a:off x="1285" y="278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01" name="Rectangle 86"/>
            <p:cNvSpPr>
              <a:spLocks noChangeArrowheads="1"/>
            </p:cNvSpPr>
            <p:nvPr/>
          </p:nvSpPr>
          <p:spPr bwMode="auto">
            <a:xfrm>
              <a:off x="1463" y="2785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08" name="Oval 2107"/>
          <p:cNvSpPr/>
          <p:nvPr/>
        </p:nvSpPr>
        <p:spPr>
          <a:xfrm>
            <a:off x="4834299" y="5099376"/>
            <a:ext cx="186675" cy="18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28061" y="5097247"/>
            <a:ext cx="186675" cy="18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38741" y="396261"/>
            <a:ext cx="186675" cy="18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4834298" y="404271"/>
            <a:ext cx="186675" cy="186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0" name="Straight Arrow Connector 2109"/>
          <p:cNvCxnSpPr/>
          <p:nvPr/>
        </p:nvCxnSpPr>
        <p:spPr>
          <a:xfrm flipH="1">
            <a:off x="632078" y="5929745"/>
            <a:ext cx="429555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4927635" y="706582"/>
            <a:ext cx="1" cy="429952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2" name="TextBox 2111"/>
          <p:cNvSpPr txBox="1"/>
          <p:nvPr/>
        </p:nvSpPr>
        <p:spPr>
          <a:xfrm>
            <a:off x="936370" y="5925033"/>
            <a:ext cx="382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50 ft. center to center column distance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 rot="5400000">
            <a:off x="3128610" y="2628490"/>
            <a:ext cx="382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50 ft. center to center column distance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114" name="Straight Arrow Connector 2113"/>
          <p:cNvCxnSpPr/>
          <p:nvPr/>
        </p:nvCxnSpPr>
        <p:spPr>
          <a:xfrm>
            <a:off x="2779856" y="4058372"/>
            <a:ext cx="0" cy="11985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6" name="TextBox 2115"/>
          <p:cNvSpPr txBox="1"/>
          <p:nvPr/>
        </p:nvSpPr>
        <p:spPr>
          <a:xfrm>
            <a:off x="2703873" y="458700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17ft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117" name="TextBox 2116"/>
          <p:cNvSpPr txBox="1"/>
          <p:nvPr/>
        </p:nvSpPr>
        <p:spPr>
          <a:xfrm>
            <a:off x="1062659" y="5206007"/>
            <a:ext cx="4058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7030A0"/>
                </a:solidFill>
              </a:rPr>
              <a:t>2ft</a:t>
            </a:r>
            <a:endParaRPr lang="en-US" sz="1500" dirty="0">
              <a:solidFill>
                <a:srgbClr val="7030A0"/>
              </a:solidFill>
            </a:endParaRPr>
          </a:p>
        </p:txBody>
      </p:sp>
      <p:sp>
        <p:nvSpPr>
          <p:cNvPr id="2118" name="TextBox 2117"/>
          <p:cNvSpPr txBox="1"/>
          <p:nvPr/>
        </p:nvSpPr>
        <p:spPr>
          <a:xfrm>
            <a:off x="918456" y="5396129"/>
            <a:ext cx="4058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7030A0"/>
                </a:solidFill>
              </a:rPr>
              <a:t>1ft</a:t>
            </a:r>
            <a:endParaRPr lang="en-US" sz="1500" dirty="0">
              <a:solidFill>
                <a:srgbClr val="7030A0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1121396" y="2116065"/>
            <a:ext cx="0" cy="8524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0" name="TextBox 2119"/>
          <p:cNvSpPr txBox="1"/>
          <p:nvPr/>
        </p:nvSpPr>
        <p:spPr>
          <a:xfrm>
            <a:off x="48837" y="2083334"/>
            <a:ext cx="12532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 smtClean="0"/>
              <a:t>10ft (6ft wide </a:t>
            </a:r>
            <a:r>
              <a:rPr lang="en-US" sz="1300" dirty="0" err="1" smtClean="0"/>
              <a:t>hstab</a:t>
            </a:r>
            <a:r>
              <a:rPr lang="en-US" sz="1300" dirty="0" smtClean="0"/>
              <a:t> and 2ft wide walking perimeter)</a:t>
            </a:r>
            <a:endParaRPr lang="en-US" sz="1300" dirty="0"/>
          </a:p>
        </p:txBody>
      </p:sp>
      <p:sp>
        <p:nvSpPr>
          <p:cNvPr id="115" name="Freeform 43"/>
          <p:cNvSpPr>
            <a:spLocks/>
          </p:cNvSpPr>
          <p:nvPr/>
        </p:nvSpPr>
        <p:spPr bwMode="auto">
          <a:xfrm>
            <a:off x="1352117" y="3405368"/>
            <a:ext cx="2974975" cy="611188"/>
          </a:xfrm>
          <a:custGeom>
            <a:avLst/>
            <a:gdLst>
              <a:gd name="T0" fmla="*/ 0 w 1874"/>
              <a:gd name="T1" fmla="*/ 317 h 385"/>
              <a:gd name="T2" fmla="*/ 1668 w 1874"/>
              <a:gd name="T3" fmla="*/ 385 h 385"/>
              <a:gd name="T4" fmla="*/ 1874 w 1874"/>
              <a:gd name="T5" fmla="*/ 0 h 385"/>
              <a:gd name="T6" fmla="*/ 41 w 1874"/>
              <a:gd name="T7" fmla="*/ 113 h 385"/>
              <a:gd name="T8" fmla="*/ 0 w 1874"/>
              <a:gd name="T9" fmla="*/ 31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74" h="385">
                <a:moveTo>
                  <a:pt x="0" y="317"/>
                </a:moveTo>
                <a:lnTo>
                  <a:pt x="1668" y="385"/>
                </a:lnTo>
                <a:lnTo>
                  <a:pt x="1874" y="0"/>
                </a:lnTo>
                <a:lnTo>
                  <a:pt x="41" y="113"/>
                </a:lnTo>
                <a:lnTo>
                  <a:pt x="0" y="317"/>
                </a:lnTo>
                <a:close/>
              </a:path>
            </a:pathLst>
          </a:custGeom>
          <a:noFill/>
          <a:ln w="15875" cap="rnd">
            <a:solidFill>
              <a:srgbClr val="8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1" name="TextBox 2120"/>
          <p:cNvSpPr txBox="1"/>
          <p:nvPr/>
        </p:nvSpPr>
        <p:spPr>
          <a:xfrm>
            <a:off x="5818909" y="5666509"/>
            <a:ext cx="327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Overall </a:t>
            </a:r>
            <a:r>
              <a:rPr lang="en-US" dirty="0" err="1" smtClean="0"/>
              <a:t>LiVe</a:t>
            </a:r>
            <a:r>
              <a:rPr lang="en-US" dirty="0" smtClean="0"/>
              <a:t> coverage: ~50ftx28ft</a:t>
            </a:r>
            <a:endParaRPr lang="en-US" dirty="0"/>
          </a:p>
        </p:txBody>
      </p:sp>
      <p:sp>
        <p:nvSpPr>
          <p:cNvPr id="2122" name="TextBox 2121"/>
          <p:cNvSpPr txBox="1"/>
          <p:nvPr/>
        </p:nvSpPr>
        <p:spPr>
          <a:xfrm>
            <a:off x="333221" y="418168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28ft</a:t>
            </a:r>
            <a:endParaRPr lang="en-US" dirty="0"/>
          </a:p>
        </p:txBody>
      </p:sp>
      <p:cxnSp>
        <p:nvCxnSpPr>
          <p:cNvPr id="2124" name="Straight Arrow Connector 2123"/>
          <p:cNvCxnSpPr/>
          <p:nvPr/>
        </p:nvCxnSpPr>
        <p:spPr>
          <a:xfrm>
            <a:off x="10742974" y="4971184"/>
            <a:ext cx="0" cy="9538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5" name="TextBox 2124"/>
          <p:cNvSpPr txBox="1"/>
          <p:nvPr/>
        </p:nvSpPr>
        <p:spPr>
          <a:xfrm>
            <a:off x="10758793" y="5000742"/>
            <a:ext cx="133927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Allowed to come 10ft into aisle</a:t>
            </a:r>
            <a:endParaRPr lang="en-US" sz="1500" dirty="0"/>
          </a:p>
        </p:txBody>
      </p:sp>
      <p:sp>
        <p:nvSpPr>
          <p:cNvPr id="2126" name="TextBox 2125"/>
          <p:cNvSpPr txBox="1"/>
          <p:nvPr/>
        </p:nvSpPr>
        <p:spPr>
          <a:xfrm>
            <a:off x="4827098" y="145610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Column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127" name="TextBox 2126"/>
          <p:cNvSpPr txBox="1"/>
          <p:nvPr/>
        </p:nvSpPr>
        <p:spPr>
          <a:xfrm>
            <a:off x="6281190" y="212436"/>
            <a:ext cx="4695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TOP DOWN VIEW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847859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Carriage Sensor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3833"/>
            <a:ext cx="10515600" cy="5104834"/>
          </a:xfrm>
        </p:spPr>
        <p:txBody>
          <a:bodyPr>
            <a:normAutofit fontScale="47500" lnSpcReduction="20000"/>
          </a:bodyPr>
          <a:lstStyle/>
          <a:p>
            <a:r>
              <a:rPr lang="en-US" dirty="0" smtClean="0"/>
              <a:t>14 monochrome dual-GigE </a:t>
            </a:r>
            <a:r>
              <a:rPr lang="en-US" dirty="0" err="1" smtClean="0"/>
              <a:t>Baumer</a:t>
            </a:r>
            <a:r>
              <a:rPr lang="en-US" dirty="0" smtClean="0"/>
              <a:t> (48 megapixel)</a:t>
            </a:r>
          </a:p>
          <a:p>
            <a:r>
              <a:rPr lang="en-US" dirty="0" smtClean="0"/>
              <a:t>14 ISSI LC-2 focus controllers</a:t>
            </a:r>
          </a:p>
          <a:p>
            <a:pPr lvl="1"/>
            <a:r>
              <a:rPr lang="en-US" dirty="0" smtClean="0"/>
              <a:t>14x GigE cables</a:t>
            </a:r>
          </a:p>
          <a:p>
            <a:pPr lvl="1"/>
            <a:r>
              <a:rPr lang="en-US" dirty="0" smtClean="0"/>
              <a:t>14x power</a:t>
            </a:r>
          </a:p>
          <a:p>
            <a:r>
              <a:rPr lang="en-US" dirty="0" smtClean="0"/>
              <a:t>10 </a:t>
            </a:r>
            <a:r>
              <a:rPr lang="en-US" dirty="0"/>
              <a:t>Custom IR projectors </a:t>
            </a:r>
            <a:r>
              <a:rPr lang="en-US" dirty="0" smtClean="0"/>
              <a:t>8” </a:t>
            </a:r>
            <a:r>
              <a:rPr lang="en-US" dirty="0"/>
              <a:t>at 14’ </a:t>
            </a:r>
            <a:r>
              <a:rPr lang="en-US" dirty="0" smtClean="0"/>
              <a:t>(TBD)</a:t>
            </a:r>
          </a:p>
          <a:p>
            <a:r>
              <a:rPr lang="en-US" dirty="0" smtClean="0"/>
              <a:t>10 Raspberry Pi</a:t>
            </a:r>
          </a:p>
          <a:p>
            <a:pPr lvl="1"/>
            <a:r>
              <a:rPr lang="en-US" dirty="0" smtClean="0"/>
              <a:t>10 </a:t>
            </a:r>
            <a:r>
              <a:rPr lang="en-US" dirty="0" err="1" smtClean="0"/>
              <a:t>hdmi</a:t>
            </a:r>
            <a:r>
              <a:rPr lang="en-US" dirty="0" smtClean="0"/>
              <a:t> (Pi to projector)</a:t>
            </a:r>
          </a:p>
          <a:p>
            <a:pPr lvl="1"/>
            <a:r>
              <a:rPr lang="en-US" dirty="0" smtClean="0"/>
              <a:t>10 GigE (switch to Pi)</a:t>
            </a:r>
          </a:p>
          <a:p>
            <a:r>
              <a:rPr lang="en-US" dirty="0" smtClean="0"/>
              <a:t>14 </a:t>
            </a:r>
            <a:r>
              <a:rPr lang="en-US" dirty="0"/>
              <a:t>Canon 400mm lens (TBD</a:t>
            </a:r>
            <a:r>
              <a:rPr lang="en-US" dirty="0" smtClean="0"/>
              <a:t>)</a:t>
            </a:r>
          </a:p>
          <a:p>
            <a:r>
              <a:rPr lang="en-US" dirty="0"/>
              <a:t>High Throughput </a:t>
            </a:r>
            <a:r>
              <a:rPr lang="en-US" dirty="0" smtClean="0"/>
              <a:t>Network Switch &gt; 28 port</a:t>
            </a:r>
          </a:p>
          <a:p>
            <a:pPr lvl="1"/>
            <a:r>
              <a:rPr lang="en-US" dirty="0" smtClean="0"/>
              <a:t>Aggregating;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PoE</a:t>
            </a:r>
            <a:endParaRPr lang="en-US" dirty="0"/>
          </a:p>
          <a:p>
            <a:r>
              <a:rPr lang="en-US" dirty="0" smtClean="0"/>
              <a:t>Low Throughput Network Switch &gt; 26 port</a:t>
            </a:r>
          </a:p>
          <a:p>
            <a:r>
              <a:rPr lang="en-US" dirty="0" smtClean="0"/>
              <a:t>Network </a:t>
            </a:r>
            <a:r>
              <a:rPr lang="en-US" dirty="0"/>
              <a:t>switch (57 ports including projector rail controllers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Should support </a:t>
            </a:r>
            <a:r>
              <a:rPr lang="en-US" dirty="0" err="1" smtClean="0"/>
              <a:t>PoE</a:t>
            </a:r>
            <a:r>
              <a:rPr lang="en-US" dirty="0" smtClean="0"/>
              <a:t> for </a:t>
            </a:r>
            <a:r>
              <a:rPr lang="en-US" dirty="0" err="1" smtClean="0"/>
              <a:t>Baumers</a:t>
            </a:r>
            <a:endParaRPr lang="en-US" dirty="0"/>
          </a:p>
          <a:p>
            <a:r>
              <a:rPr lang="en-US" dirty="0"/>
              <a:t>Embedded </a:t>
            </a:r>
            <a:r>
              <a:rPr lang="en-US" dirty="0" smtClean="0"/>
              <a:t>PC (NUCs)</a:t>
            </a:r>
          </a:p>
          <a:p>
            <a:pPr lvl="1"/>
            <a:r>
              <a:rPr lang="en-US" dirty="0" smtClean="0"/>
              <a:t>Carriage should still have flexibility to add USB-3 or serial devices</a:t>
            </a:r>
          </a:p>
          <a:p>
            <a:pPr lvl="1"/>
            <a:r>
              <a:rPr lang="en-US" dirty="0" smtClean="0"/>
              <a:t>E.g. 7 Acuity sensors</a:t>
            </a:r>
          </a:p>
          <a:p>
            <a:r>
              <a:rPr lang="en-US" dirty="0" smtClean="0"/>
              <a:t>Hardware trigger support</a:t>
            </a:r>
          </a:p>
          <a:p>
            <a:pPr lvl="1"/>
            <a:r>
              <a:rPr lang="en-US" dirty="0" smtClean="0"/>
              <a:t>Pi (Ethernet back to main switch)</a:t>
            </a:r>
          </a:p>
          <a:p>
            <a:pPr lvl="2"/>
            <a:r>
              <a:rPr lang="en-US" dirty="0" smtClean="0"/>
              <a:t>Serial connection to Wonder Gecko</a:t>
            </a:r>
          </a:p>
          <a:p>
            <a:pPr lvl="1"/>
            <a:r>
              <a:rPr lang="en-US" dirty="0" smtClean="0"/>
              <a:t>Wonder Gecko x2</a:t>
            </a:r>
          </a:p>
          <a:p>
            <a:pPr lvl="1"/>
            <a:r>
              <a:rPr lang="en-US" dirty="0" smtClean="0"/>
              <a:t>Trigger circuit 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795367" y="2452743"/>
            <a:ext cx="3665113" cy="2606342"/>
            <a:chOff x="8526887" y="2646381"/>
            <a:chExt cx="3665113" cy="2606342"/>
          </a:xfrm>
        </p:grpSpPr>
        <p:pic>
          <p:nvPicPr>
            <p:cNvPr id="5" name="Picture 1" descr="image0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887" y="3022899"/>
              <a:ext cx="3665113" cy="222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1015831" y="2646381"/>
              <a:ext cx="860611" cy="2065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742704" y="880113"/>
            <a:ext cx="2004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projectors</a:t>
            </a:r>
            <a:br>
              <a:rPr lang="en-US" dirty="0" smtClean="0"/>
            </a:br>
            <a:r>
              <a:rPr lang="en-US" dirty="0" smtClean="0"/>
              <a:t>spaced 8” vertically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3718" y="1545977"/>
            <a:ext cx="21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cameras</a:t>
            </a:r>
            <a:br>
              <a:rPr lang="en-US" dirty="0" smtClean="0"/>
            </a:br>
            <a:r>
              <a:rPr lang="en-US" dirty="0" smtClean="0"/>
              <a:t>spaced 11” vertically</a:t>
            </a:r>
            <a:br>
              <a:rPr lang="en-US" dirty="0" smtClean="0"/>
            </a:br>
            <a:r>
              <a:rPr lang="en-US" dirty="0" smtClean="0"/>
              <a:t>(rotated 90)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>
            <a:off x="8144586" y="2469307"/>
            <a:ext cx="420766" cy="359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 flipH="1">
            <a:off x="9401045" y="1526444"/>
            <a:ext cx="344017" cy="1302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223626" y="2507163"/>
            <a:ext cx="179777" cy="474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15331" y="1583833"/>
            <a:ext cx="21217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cameras</a:t>
            </a:r>
            <a:br>
              <a:rPr lang="en-US" dirty="0" smtClean="0"/>
            </a:br>
            <a:r>
              <a:rPr lang="en-US" dirty="0" smtClean="0"/>
              <a:t>spaced 11” </a:t>
            </a:r>
            <a:r>
              <a:rPr lang="en-US" dirty="0"/>
              <a:t>vertically</a:t>
            </a:r>
            <a:br>
              <a:rPr lang="en-US" dirty="0"/>
            </a:br>
            <a:r>
              <a:rPr lang="en-US" dirty="0"/>
              <a:t>(rotated 90)</a:t>
            </a:r>
          </a:p>
        </p:txBody>
      </p:sp>
    </p:spTree>
    <p:extLst>
      <p:ext uri="{BB962C8B-B14F-4D97-AF65-F5344CB8AC3E}">
        <p14:creationId xmlns:p14="http://schemas.microsoft.com/office/powerpoint/2010/main" val="3745624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Carriage Sensor Package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078132" y="3486412"/>
            <a:ext cx="3665113" cy="2606342"/>
            <a:chOff x="8526887" y="2646381"/>
            <a:chExt cx="3665113" cy="2606342"/>
          </a:xfrm>
        </p:grpSpPr>
        <p:pic>
          <p:nvPicPr>
            <p:cNvPr id="5" name="Picture 1" descr="image00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6887" y="3022899"/>
              <a:ext cx="3665113" cy="2229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1015831" y="2646381"/>
              <a:ext cx="860611" cy="20654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 flipV="1">
            <a:off x="4820086" y="5838040"/>
            <a:ext cx="589722" cy="544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53623" y="5169424"/>
            <a:ext cx="1332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smtClean="0"/>
              <a:t>Baumer_X.2</a:t>
            </a:r>
          </a:p>
          <a:p>
            <a:r>
              <a:rPr lang="en-US" dirty="0" smtClean="0"/>
              <a:t>Baumer_X.1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03930" y="401533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Baumer_X.N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00275" y="4871250"/>
            <a:ext cx="13324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</a:p>
          <a:p>
            <a:r>
              <a:rPr lang="en-US" dirty="0" smtClean="0"/>
              <a:t>Baumer_Y.2</a:t>
            </a:r>
          </a:p>
          <a:p>
            <a:r>
              <a:rPr lang="en-US" dirty="0" smtClean="0"/>
              <a:t>Baumer_Y.1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50582" y="371715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Baumer_Y.N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66483" y="6284606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Projector_Y.1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5691943" y="5794580"/>
            <a:ext cx="294861" cy="6235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0165" y="6374964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Projector_X.1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6" idx="2"/>
          </p:cNvCxnSpPr>
          <p:nvPr/>
        </p:nvCxnSpPr>
        <p:spPr>
          <a:xfrm>
            <a:off x="4940979" y="3078168"/>
            <a:ext cx="496845" cy="937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30207" y="2708836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Projector_Y.5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781558" y="2842348"/>
            <a:ext cx="1068971" cy="11729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763889" y="2799194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Projector_X.5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3940451" y="5631089"/>
            <a:ext cx="877758" cy="13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504002" y="4186992"/>
            <a:ext cx="1376519" cy="13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6521635" y="5876911"/>
            <a:ext cx="1405645" cy="426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3906266" y="3955774"/>
            <a:ext cx="913820" cy="318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692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9842369" cy="5150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Carriage Devices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9820329" y="5082738"/>
            <a:ext cx="940280" cy="8540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PDU</a:t>
            </a:r>
          </a:p>
          <a:p>
            <a:pPr algn="ctr"/>
            <a:r>
              <a:rPr lang="en-US" sz="1200" dirty="0" smtClean="0"/>
              <a:t>- Remote on/off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7033402" y="392502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7185802" y="544902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Baumer</a:t>
            </a:r>
            <a:endParaRPr lang="en-US" sz="1200" u="sng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7715909" y="1140443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Baumer</a:t>
            </a:r>
            <a:endParaRPr lang="en-US" sz="1200" u="sng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7185802" y="12142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38202" y="13666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490602" y="1519051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06453" y="144285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x14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615962" y="2745294"/>
            <a:ext cx="1213283" cy="849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Low Throughput Network Switch (</a:t>
            </a:r>
            <a:r>
              <a:rPr lang="en-US" sz="1200" u="sng" dirty="0" err="1" smtClean="0"/>
              <a:t>PoE</a:t>
            </a:r>
            <a:r>
              <a:rPr lang="en-US" sz="1200" u="sng" dirty="0" smtClean="0"/>
              <a:t>)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973682" y="2599040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8126082" y="2751440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PI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656189" y="3346981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PI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126082" y="34207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278482" y="35731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430882" y="3725589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046733" y="364938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310607" y="258585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37" name="Rectangle 36"/>
          <p:cNvSpPr/>
          <p:nvPr/>
        </p:nvSpPr>
        <p:spPr>
          <a:xfrm>
            <a:off x="10463007" y="273825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Projector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993114" y="3333798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/>
              <a:t>Projector</a:t>
            </a:r>
            <a:endParaRPr lang="en-US" sz="1200" u="sng" dirty="0" smtClean="0"/>
          </a:p>
        </p:txBody>
      </p:sp>
      <p:sp>
        <p:nvSpPr>
          <p:cNvPr id="39" name="TextBox 38"/>
          <p:cNvSpPr txBox="1"/>
          <p:nvPr/>
        </p:nvSpPr>
        <p:spPr>
          <a:xfrm>
            <a:off x="10463007" y="34076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615407" y="35600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767807" y="3712406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383658" y="363620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8929777" y="2999681"/>
            <a:ext cx="1396645" cy="13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6" idx="2"/>
            <a:endCxn id="82" idx="0"/>
          </p:cNvCxnSpPr>
          <p:nvPr/>
        </p:nvCxnSpPr>
        <p:spPr>
          <a:xfrm rot="5400000">
            <a:off x="6294064" y="411971"/>
            <a:ext cx="309499" cy="34744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82" idx="0"/>
          </p:cNvCxnSpPr>
          <p:nvPr/>
        </p:nvCxnSpPr>
        <p:spPr>
          <a:xfrm rot="10800000" flipV="1">
            <a:off x="4711577" y="1950523"/>
            <a:ext cx="3428239" cy="3534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34005" y="1641909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x28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610250" y="5541615"/>
            <a:ext cx="940280" cy="854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Data PC</a:t>
            </a:r>
            <a:endParaRPr lang="en-US" sz="1200" dirty="0"/>
          </a:p>
        </p:txBody>
      </p:sp>
      <p:cxnSp>
        <p:nvCxnSpPr>
          <p:cNvPr id="50" name="Elbow Connector 49"/>
          <p:cNvCxnSpPr>
            <a:stCxn id="54" idx="3"/>
            <a:endCxn id="101" idx="1"/>
          </p:cNvCxnSpPr>
          <p:nvPr/>
        </p:nvCxnSpPr>
        <p:spPr>
          <a:xfrm>
            <a:off x="2550530" y="5968623"/>
            <a:ext cx="602925" cy="3199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8" idx="3"/>
            <a:endCxn id="29" idx="1"/>
          </p:cNvCxnSpPr>
          <p:nvPr/>
        </p:nvCxnSpPr>
        <p:spPr>
          <a:xfrm flipV="1">
            <a:off x="6829245" y="3026048"/>
            <a:ext cx="1144437" cy="1441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33276" y="289837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643850" y="5599876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Main Enclosure</a:t>
            </a:r>
            <a:endParaRPr lang="en-US" sz="1200" dirty="0"/>
          </a:p>
        </p:txBody>
      </p:sp>
      <p:cxnSp>
        <p:nvCxnSpPr>
          <p:cNvPr id="3073" name="Elbow Connector 3072"/>
          <p:cNvCxnSpPr>
            <a:stCxn id="2" idx="3"/>
            <a:endCxn id="38" idx="2"/>
          </p:cNvCxnSpPr>
          <p:nvPr/>
        </p:nvCxnSpPr>
        <p:spPr>
          <a:xfrm flipV="1">
            <a:off x="10760609" y="4187813"/>
            <a:ext cx="702645" cy="132193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endCxn id="61" idx="1"/>
          </p:cNvCxnSpPr>
          <p:nvPr/>
        </p:nvCxnSpPr>
        <p:spPr>
          <a:xfrm rot="16200000" flipH="1">
            <a:off x="5285508" y="4668542"/>
            <a:ext cx="2402768" cy="313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487198" y="395696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err="1" smtClean="0"/>
              <a:t>Imperx</a:t>
            </a:r>
            <a:endParaRPr lang="en-US" sz="1200" u="sng" dirty="0" smtClean="0"/>
          </a:p>
        </p:txBody>
      </p:sp>
      <p:sp>
        <p:nvSpPr>
          <p:cNvPr id="84" name="Rectangle 83"/>
          <p:cNvSpPr/>
          <p:nvPr/>
        </p:nvSpPr>
        <p:spPr>
          <a:xfrm>
            <a:off x="9639598" y="548096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Focus Controller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0169705" y="1143637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Focus Controller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639598" y="12174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791998" y="13698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944398" y="152224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560249" y="144604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x14</a:t>
            </a:r>
            <a:endParaRPr lang="en-US" dirty="0"/>
          </a:p>
        </p:txBody>
      </p:sp>
      <p:cxnSp>
        <p:nvCxnSpPr>
          <p:cNvPr id="90" name="Elbow Connector 89"/>
          <p:cNvCxnSpPr/>
          <p:nvPr/>
        </p:nvCxnSpPr>
        <p:spPr>
          <a:xfrm rot="5400000">
            <a:off x="8246418" y="231103"/>
            <a:ext cx="747642" cy="4280740"/>
          </a:xfrm>
          <a:prstGeom prst="bentConnector3">
            <a:avLst>
              <a:gd name="adj1" fmla="val 5923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830865" y="211623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x14</a:t>
            </a:r>
            <a:endParaRPr lang="en-US" dirty="0"/>
          </a:p>
        </p:txBody>
      </p:sp>
      <p:sp>
        <p:nvSpPr>
          <p:cNvPr id="3086" name="TextBox 3085"/>
          <p:cNvSpPr txBox="1"/>
          <p:nvPr/>
        </p:nvSpPr>
        <p:spPr>
          <a:xfrm>
            <a:off x="51347" y="3481217"/>
            <a:ext cx="307015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/>
              <a:t>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Baumers</a:t>
            </a:r>
            <a:r>
              <a:rPr lang="en-US" sz="1400" dirty="0" smtClean="0"/>
              <a:t> are </a:t>
            </a:r>
            <a:r>
              <a:rPr lang="en-US" sz="1400" dirty="0" err="1" smtClean="0"/>
              <a:t>PoE</a:t>
            </a:r>
            <a:endParaRPr lang="en-U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28 ports on camera network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26 ports on other network switch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10 Projectors on PDU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73152" y="497659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4241449" y="4707094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 10 Gb Uplink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3153455" y="5861595"/>
            <a:ext cx="940280" cy="85401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Main Network Switch</a:t>
            </a:r>
            <a:endParaRPr lang="en-US" sz="1200" dirty="0"/>
          </a:p>
        </p:txBody>
      </p:sp>
      <p:cxnSp>
        <p:nvCxnSpPr>
          <p:cNvPr id="103" name="Elbow Connector 102"/>
          <p:cNvCxnSpPr>
            <a:stCxn id="101" idx="0"/>
            <a:endCxn id="28" idx="2"/>
          </p:cNvCxnSpPr>
          <p:nvPr/>
        </p:nvCxnSpPr>
        <p:spPr>
          <a:xfrm rot="5400000" flipH="1" flipV="1">
            <a:off x="3789879" y="3428871"/>
            <a:ext cx="2266440" cy="259900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933147" y="516521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x10</a:t>
            </a:r>
            <a:endParaRPr lang="en-US" dirty="0"/>
          </a:p>
        </p:txBody>
      </p:sp>
      <p:sp>
        <p:nvSpPr>
          <p:cNvPr id="3093" name="TextBox 3092"/>
          <p:cNvSpPr txBox="1"/>
          <p:nvPr/>
        </p:nvSpPr>
        <p:spPr>
          <a:xfrm>
            <a:off x="10790726" y="5451138"/>
            <a:ext cx="120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(for safety)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3623595" y="474172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Hardware Trigger Box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93735" y="2303957"/>
            <a:ext cx="1235681" cy="868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High Throughput Switch</a:t>
            </a:r>
            <a:br>
              <a:rPr lang="en-US" sz="1200" u="sng" dirty="0" smtClean="0"/>
            </a:br>
            <a:r>
              <a:rPr lang="en-US" sz="1200" u="sng" dirty="0" smtClean="0"/>
              <a:t>(Aggregating; </a:t>
            </a:r>
            <a:r>
              <a:rPr lang="en-US" sz="1200" u="sng" dirty="0" err="1" smtClean="0"/>
              <a:t>PoE</a:t>
            </a:r>
            <a:r>
              <a:rPr lang="en-US" sz="1200" u="sng" dirty="0" smtClean="0"/>
              <a:t>)</a:t>
            </a:r>
            <a:endParaRPr lang="en-US" sz="1200" dirty="0"/>
          </a:p>
        </p:txBody>
      </p:sp>
      <p:cxnSp>
        <p:nvCxnSpPr>
          <p:cNvPr id="91" name="Elbow Connector 90"/>
          <p:cNvCxnSpPr>
            <a:endCxn id="82" idx="2"/>
          </p:cNvCxnSpPr>
          <p:nvPr/>
        </p:nvCxnSpPr>
        <p:spPr>
          <a:xfrm rot="5400000" flipH="1" flipV="1">
            <a:off x="2717692" y="3909527"/>
            <a:ext cx="2731108" cy="125665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80" idx="3"/>
          </p:cNvCxnSpPr>
          <p:nvPr/>
        </p:nvCxnSpPr>
        <p:spPr>
          <a:xfrm>
            <a:off x="4563875" y="901180"/>
            <a:ext cx="1650658" cy="18370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163584" y="4342810"/>
            <a:ext cx="940280" cy="854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u="sng" dirty="0" smtClean="0"/>
              <a:t>Real-Time Trigger with Pi</a:t>
            </a:r>
            <a:endParaRPr lang="en-US" sz="1200" dirty="0"/>
          </a:p>
        </p:txBody>
      </p:sp>
      <p:cxnSp>
        <p:nvCxnSpPr>
          <p:cNvPr id="64" name="Elbow Connector 63"/>
          <p:cNvCxnSpPr/>
          <p:nvPr/>
        </p:nvCxnSpPr>
        <p:spPr>
          <a:xfrm rot="16200000" flipH="1">
            <a:off x="6233247" y="3885668"/>
            <a:ext cx="1181216" cy="65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643850" y="3911710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41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Lens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Baumers</a:t>
            </a:r>
            <a:r>
              <a:rPr lang="en-US" dirty="0" smtClean="0"/>
              <a:t> with 400 mm Canon</a:t>
            </a:r>
          </a:p>
          <a:p>
            <a:pPr lvl="1"/>
            <a:r>
              <a:rPr lang="en-US" dirty="0"/>
              <a:t>1.6 thou at 12 feet with FOV 13"x10"</a:t>
            </a:r>
          </a:p>
          <a:p>
            <a:pPr lvl="1"/>
            <a:r>
              <a:rPr lang="en-US" dirty="0"/>
              <a:t>2.0 thou at 14 feet with FOV 15"x11.5"</a:t>
            </a:r>
          </a:p>
          <a:p>
            <a:r>
              <a:rPr lang="en-US" dirty="0" err="1" smtClean="0"/>
              <a:t>Baumers</a:t>
            </a:r>
            <a:r>
              <a:rPr lang="en-US" dirty="0" smtClean="0"/>
              <a:t> with 600 mm Sigma</a:t>
            </a:r>
          </a:p>
          <a:p>
            <a:pPr lvl="1"/>
            <a:r>
              <a:rPr lang="en-US" dirty="0" smtClean="0"/>
              <a:t>5/7 * 1.5 thou at 17 feet with FOV 7”x7”</a:t>
            </a:r>
          </a:p>
          <a:p>
            <a:pPr lvl="1"/>
            <a:r>
              <a:rPr lang="en-US" dirty="0" smtClean="0"/>
              <a:t>Extrapolated from </a:t>
            </a:r>
            <a:r>
              <a:rPr lang="en-US" dirty="0" err="1" smtClean="0"/>
              <a:t>ImperX</a:t>
            </a:r>
            <a:r>
              <a:rPr lang="en-US" dirty="0" smtClean="0"/>
              <a:t>.  We would zoom out to hit 14” FOV at 14 feet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197385"/>
              </p:ext>
            </p:extLst>
          </p:nvPr>
        </p:nvGraphicFramePr>
        <p:xfrm>
          <a:off x="7010401" y="1270001"/>
          <a:ext cx="4817532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383"/>
                <a:gridCol w="1204383"/>
                <a:gridCol w="1204383"/>
                <a:gridCol w="1204383"/>
              </a:tblGrid>
              <a:tr h="206586"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400 mm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 smtClean="0"/>
                        <a:t>400-600 mm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06586"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</a:t>
                      </a:r>
                      <a:endParaRPr lang="en-US" dirty="0"/>
                    </a:p>
                  </a:txBody>
                  <a:tcPr/>
                </a:tc>
              </a:tr>
              <a:tr h="1549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DoF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 Distance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Target Distance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DoF</a:t>
                      </a:r>
                      <a:endParaRPr lang="en-US" sz="1200" dirty="0"/>
                    </a:p>
                  </a:txBody>
                  <a:tcPr/>
                </a:tc>
              </a:tr>
              <a:tr h="1549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LC-2</a:t>
                      </a:r>
                      <a:r>
                        <a:rPr lang="en-US" sz="1200" baseline="0" dirty="0" smtClean="0"/>
                        <a:t> stability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LC-2 nearest</a:t>
                      </a:r>
                      <a:r>
                        <a:rPr lang="en-US" sz="1200" baseline="0" dirty="0" smtClean="0"/>
                        <a:t> focus at 12’ ???</a:t>
                      </a:r>
                      <a:endParaRPr lang="en-US" sz="12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LC-2</a:t>
                      </a:r>
                      <a:r>
                        <a:rPr lang="en-US" sz="1200" baseline="0" dirty="0" smtClean="0"/>
                        <a:t> stability</a:t>
                      </a:r>
                      <a:endParaRPr lang="en-US" sz="1200" dirty="0"/>
                    </a:p>
                  </a:txBody>
                  <a:tcPr/>
                </a:tc>
              </a:tr>
              <a:tr h="1549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General</a:t>
                      </a:r>
                      <a:r>
                        <a:rPr lang="en-US" sz="1200" baseline="0" dirty="0" smtClean="0"/>
                        <a:t> Quality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General</a:t>
                      </a:r>
                      <a:r>
                        <a:rPr lang="en-US" sz="1200" baseline="0" dirty="0" smtClean="0"/>
                        <a:t> Quality</a:t>
                      </a:r>
                      <a:endParaRPr lang="en-US" sz="1200" dirty="0" smtClean="0"/>
                    </a:p>
                  </a:txBody>
                  <a:tcPr/>
                </a:tc>
              </a:tr>
              <a:tr h="1549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Camera compatibility (if we were to avoid LC-2)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795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4" y="18520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Scanning Con-Ops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895" y="613039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Static wall 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Dynamic sensors focus-dependent intrinsics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/>
              <a:t>Dynamic sensors –to- projector </a:t>
            </a:r>
            <a:r>
              <a:rPr lang="en-US" sz="1700" dirty="0" smtClean="0"/>
              <a:t>extrinsics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Dynamic sensors U-dependent extrinsics</a:t>
            </a:r>
            <a:endParaRPr lang="en-US" sz="1700" dirty="0"/>
          </a:p>
          <a:p>
            <a:pPr lvl="1"/>
            <a:r>
              <a:rPr lang="en-US" sz="1700" dirty="0" smtClean="0"/>
              <a:t>These will be in the world frame defined</a:t>
            </a:r>
            <a:br>
              <a:rPr lang="en-US" sz="1700" dirty="0" smtClean="0"/>
            </a:br>
            <a:r>
              <a:rPr lang="en-US" sz="1700" dirty="0" smtClean="0"/>
              <a:t>by the static wall calibration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Static wall 3DU/SDF capture and 3d reconstruct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Stitch output of 5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Align as-designed mesh to output of 6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700" dirty="0" smtClean="0"/>
              <a:t>Initiate scanning at ~5” increments.  At each increment: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Determine physical distance along each camera line of sight to mesh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Drive focus to appropriate state and index appropriate intrinsics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Drive projector axis to appropriate state using projector extrinsics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600" dirty="0" smtClean="0"/>
              <a:t>Capture 3DU/SDF data and send for analysis along with dynamic </a:t>
            </a:r>
            <a:br>
              <a:rPr lang="en-US" sz="1600" dirty="0" smtClean="0"/>
            </a:br>
            <a:r>
              <a:rPr lang="en-US" sz="1600" dirty="0" smtClean="0"/>
              <a:t>calibration information</a:t>
            </a:r>
          </a:p>
          <a:p>
            <a:pPr lvl="2"/>
            <a:r>
              <a:rPr lang="en-US" sz="1300" dirty="0" smtClean="0"/>
              <a:t>Extrinsics are in the world frame, so the output point clouds will be in the world frame</a:t>
            </a:r>
            <a:endParaRPr lang="en-US" sz="13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725" y="592667"/>
            <a:ext cx="4450804" cy="1799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70" y="2527299"/>
            <a:ext cx="2905125" cy="4038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051" y="4727433"/>
            <a:ext cx="6481248" cy="207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928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>
            <a:off x="322730" y="1004047"/>
            <a:ext cx="11143129" cy="259976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6338047" y="815788"/>
            <a:ext cx="1380565" cy="278802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85095" y="725252"/>
            <a:ext cx="3579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6ft = 72000 thousandths</a:t>
            </a:r>
          </a:p>
          <a:p>
            <a:r>
              <a:rPr lang="en-US" dirty="0"/>
              <a:t> </a:t>
            </a:r>
            <a:r>
              <a:rPr lang="en-US" dirty="0" smtClean="0"/>
              <a:t>     = 51428 pixel at 1.4 thou spacing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09448" y="4104946"/>
            <a:ext cx="67918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67 + 2 inches + (+1/2*</a:t>
            </a:r>
            <a:r>
              <a:rPr lang="en-US" dirty="0" err="1" smtClean="0"/>
              <a:t>numCamera</a:t>
            </a:r>
            <a:r>
              <a:rPr lang="en-US" dirty="0" smtClean="0"/>
              <a:t>) = 72000 thousandths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                       = 47368 pixel at 1.52 thou spacing</a:t>
            </a:r>
          </a:p>
          <a:p>
            <a:endParaRPr lang="en-US" dirty="0"/>
          </a:p>
          <a:p>
            <a:r>
              <a:rPr lang="en-US" dirty="0" smtClean="0"/>
              <a:t>Gives about 1.52 thou with 6 camera pairs at 7900x6000 </a:t>
            </a:r>
            <a:r>
              <a:rPr lang="en-US" dirty="0" err="1" smtClean="0"/>
              <a:t>ish</a:t>
            </a:r>
            <a:r>
              <a:rPr lang="en-US" dirty="0" smtClean="0"/>
              <a:t> resolution</a:t>
            </a:r>
          </a:p>
          <a:p>
            <a:endParaRPr lang="en-US" dirty="0"/>
          </a:p>
          <a:p>
            <a:r>
              <a:rPr lang="en-US" dirty="0" smtClean="0"/>
              <a:t>Given that lens can achieve this</a:t>
            </a:r>
          </a:p>
          <a:p>
            <a:endParaRPr lang="en-US" dirty="0"/>
          </a:p>
          <a:p>
            <a:r>
              <a:rPr lang="en-US" dirty="0" smtClean="0"/>
              <a:t>Each </a:t>
            </a:r>
            <a:r>
              <a:rPr lang="en-US" dirty="0" err="1" smtClean="0"/>
              <a:t>Imperx</a:t>
            </a:r>
            <a:r>
              <a:rPr lang="en-US" dirty="0" smtClean="0"/>
              <a:t> is responsible for 12000 thou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2730" y="448235"/>
            <a:ext cx="24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Baumer</a:t>
            </a:r>
            <a:r>
              <a:rPr lang="en-US" dirty="0" smtClean="0"/>
              <a:t> Coverage at 14’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142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5596079" y="2136361"/>
            <a:ext cx="6321102" cy="4114303"/>
            <a:chOff x="2193003" y="2551140"/>
            <a:chExt cx="6321102" cy="411430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812633" y="2563792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196446" y="2551140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4"/>
          <p:cNvSpPr/>
          <p:nvPr/>
        </p:nvSpPr>
        <p:spPr>
          <a:xfrm>
            <a:off x="4656841" y="433633"/>
            <a:ext cx="3525625" cy="2413262"/>
          </a:xfrm>
          <a:custGeom>
            <a:avLst/>
            <a:gdLst>
              <a:gd name="connsiteX0" fmla="*/ 28280 w 3525625"/>
              <a:gd name="connsiteY0" fmla="*/ 1102936 h 2413262"/>
              <a:gd name="connsiteX1" fmla="*/ 56561 w 3525625"/>
              <a:gd name="connsiteY1" fmla="*/ 1168924 h 2413262"/>
              <a:gd name="connsiteX2" fmla="*/ 84841 w 3525625"/>
              <a:gd name="connsiteY2" fmla="*/ 1234912 h 2413262"/>
              <a:gd name="connsiteX3" fmla="*/ 94268 w 3525625"/>
              <a:gd name="connsiteY3" fmla="*/ 1319753 h 2413262"/>
              <a:gd name="connsiteX4" fmla="*/ 103695 w 3525625"/>
              <a:gd name="connsiteY4" fmla="*/ 1677972 h 2413262"/>
              <a:gd name="connsiteX5" fmla="*/ 122548 w 3525625"/>
              <a:gd name="connsiteY5" fmla="*/ 1753386 h 2413262"/>
              <a:gd name="connsiteX6" fmla="*/ 141402 w 3525625"/>
              <a:gd name="connsiteY6" fmla="*/ 1951349 h 2413262"/>
              <a:gd name="connsiteX7" fmla="*/ 150829 w 3525625"/>
              <a:gd name="connsiteY7" fmla="*/ 2017336 h 2413262"/>
              <a:gd name="connsiteX8" fmla="*/ 160256 w 3525625"/>
              <a:gd name="connsiteY8" fmla="*/ 2130458 h 2413262"/>
              <a:gd name="connsiteX9" fmla="*/ 188536 w 3525625"/>
              <a:gd name="connsiteY9" fmla="*/ 2224726 h 2413262"/>
              <a:gd name="connsiteX10" fmla="*/ 207390 w 3525625"/>
              <a:gd name="connsiteY10" fmla="*/ 2300141 h 2413262"/>
              <a:gd name="connsiteX11" fmla="*/ 235670 w 3525625"/>
              <a:gd name="connsiteY11" fmla="*/ 2328421 h 2413262"/>
              <a:gd name="connsiteX12" fmla="*/ 263950 w 3525625"/>
              <a:gd name="connsiteY12" fmla="*/ 2337848 h 2413262"/>
              <a:gd name="connsiteX13" fmla="*/ 301658 w 3525625"/>
              <a:gd name="connsiteY13" fmla="*/ 2403835 h 2413262"/>
              <a:gd name="connsiteX14" fmla="*/ 329938 w 3525625"/>
              <a:gd name="connsiteY14" fmla="*/ 2413262 h 2413262"/>
              <a:gd name="connsiteX15" fmla="*/ 414779 w 3525625"/>
              <a:gd name="connsiteY15" fmla="*/ 2403835 h 2413262"/>
              <a:gd name="connsiteX16" fmla="*/ 452487 w 3525625"/>
              <a:gd name="connsiteY16" fmla="*/ 2337848 h 2413262"/>
              <a:gd name="connsiteX17" fmla="*/ 490194 w 3525625"/>
              <a:gd name="connsiteY17" fmla="*/ 2309567 h 2413262"/>
              <a:gd name="connsiteX18" fmla="*/ 565608 w 3525625"/>
              <a:gd name="connsiteY18" fmla="*/ 2243580 h 2413262"/>
              <a:gd name="connsiteX19" fmla="*/ 593889 w 3525625"/>
              <a:gd name="connsiteY19" fmla="*/ 2234153 h 2413262"/>
              <a:gd name="connsiteX20" fmla="*/ 622169 w 3525625"/>
              <a:gd name="connsiteY20" fmla="*/ 2215299 h 2413262"/>
              <a:gd name="connsiteX21" fmla="*/ 669303 w 3525625"/>
              <a:gd name="connsiteY21" fmla="*/ 2187019 h 2413262"/>
              <a:gd name="connsiteX22" fmla="*/ 735291 w 3525625"/>
              <a:gd name="connsiteY22" fmla="*/ 2149312 h 2413262"/>
              <a:gd name="connsiteX23" fmla="*/ 754144 w 3525625"/>
              <a:gd name="connsiteY23" fmla="*/ 2121031 h 2413262"/>
              <a:gd name="connsiteX24" fmla="*/ 782425 w 3525625"/>
              <a:gd name="connsiteY24" fmla="*/ 2111604 h 2413262"/>
              <a:gd name="connsiteX25" fmla="*/ 838986 w 3525625"/>
              <a:gd name="connsiteY25" fmla="*/ 2083324 h 2413262"/>
              <a:gd name="connsiteX26" fmla="*/ 867266 w 3525625"/>
              <a:gd name="connsiteY26" fmla="*/ 2073897 h 2413262"/>
              <a:gd name="connsiteX27" fmla="*/ 914400 w 3525625"/>
              <a:gd name="connsiteY27" fmla="*/ 2045617 h 2413262"/>
              <a:gd name="connsiteX28" fmla="*/ 961534 w 3525625"/>
              <a:gd name="connsiteY28" fmla="*/ 2026763 h 2413262"/>
              <a:gd name="connsiteX29" fmla="*/ 1027522 w 3525625"/>
              <a:gd name="connsiteY29" fmla="*/ 1998483 h 2413262"/>
              <a:gd name="connsiteX30" fmla="*/ 1093509 w 3525625"/>
              <a:gd name="connsiteY30" fmla="*/ 1960776 h 2413262"/>
              <a:gd name="connsiteX31" fmla="*/ 1150070 w 3525625"/>
              <a:gd name="connsiteY31" fmla="*/ 1941922 h 2413262"/>
              <a:gd name="connsiteX32" fmla="*/ 1206631 w 3525625"/>
              <a:gd name="connsiteY32" fmla="*/ 1904215 h 2413262"/>
              <a:gd name="connsiteX33" fmla="*/ 1329179 w 3525625"/>
              <a:gd name="connsiteY33" fmla="*/ 1838227 h 2413262"/>
              <a:gd name="connsiteX34" fmla="*/ 1376313 w 3525625"/>
              <a:gd name="connsiteY34" fmla="*/ 1800520 h 2413262"/>
              <a:gd name="connsiteX35" fmla="*/ 1432874 w 3525625"/>
              <a:gd name="connsiteY35" fmla="*/ 1743959 h 2413262"/>
              <a:gd name="connsiteX36" fmla="*/ 1489435 w 3525625"/>
              <a:gd name="connsiteY36" fmla="*/ 1706252 h 2413262"/>
              <a:gd name="connsiteX37" fmla="*/ 1536569 w 3525625"/>
              <a:gd name="connsiteY37" fmla="*/ 1677972 h 2413262"/>
              <a:gd name="connsiteX38" fmla="*/ 1574276 w 3525625"/>
              <a:gd name="connsiteY38" fmla="*/ 1640264 h 2413262"/>
              <a:gd name="connsiteX39" fmla="*/ 1659117 w 3525625"/>
              <a:gd name="connsiteY39" fmla="*/ 1583703 h 2413262"/>
              <a:gd name="connsiteX40" fmla="*/ 1762812 w 3525625"/>
              <a:gd name="connsiteY40" fmla="*/ 1489435 h 2413262"/>
              <a:gd name="connsiteX41" fmla="*/ 1800520 w 3525625"/>
              <a:gd name="connsiteY41" fmla="*/ 1451728 h 2413262"/>
              <a:gd name="connsiteX42" fmla="*/ 1828800 w 3525625"/>
              <a:gd name="connsiteY42" fmla="*/ 1432875 h 2413262"/>
              <a:gd name="connsiteX43" fmla="*/ 1866507 w 3525625"/>
              <a:gd name="connsiteY43" fmla="*/ 1404594 h 2413262"/>
              <a:gd name="connsiteX44" fmla="*/ 1923068 w 3525625"/>
              <a:gd name="connsiteY44" fmla="*/ 1357460 h 2413262"/>
              <a:gd name="connsiteX45" fmla="*/ 1960775 w 3525625"/>
              <a:gd name="connsiteY45" fmla="*/ 1300899 h 2413262"/>
              <a:gd name="connsiteX46" fmla="*/ 1989056 w 3525625"/>
              <a:gd name="connsiteY46" fmla="*/ 1282046 h 2413262"/>
              <a:gd name="connsiteX47" fmla="*/ 2036190 w 3525625"/>
              <a:gd name="connsiteY47" fmla="*/ 1216058 h 2413262"/>
              <a:gd name="connsiteX48" fmla="*/ 2092750 w 3525625"/>
              <a:gd name="connsiteY48" fmla="*/ 1168924 h 2413262"/>
              <a:gd name="connsiteX49" fmla="*/ 2168165 w 3525625"/>
              <a:gd name="connsiteY49" fmla="*/ 1112363 h 2413262"/>
              <a:gd name="connsiteX50" fmla="*/ 2205872 w 3525625"/>
              <a:gd name="connsiteY50" fmla="*/ 1084083 h 2413262"/>
              <a:gd name="connsiteX51" fmla="*/ 2318994 w 3525625"/>
              <a:gd name="connsiteY51" fmla="*/ 1027522 h 2413262"/>
              <a:gd name="connsiteX52" fmla="*/ 2375555 w 3525625"/>
              <a:gd name="connsiteY52" fmla="*/ 999242 h 2413262"/>
              <a:gd name="connsiteX53" fmla="*/ 2432115 w 3525625"/>
              <a:gd name="connsiteY53" fmla="*/ 942681 h 2413262"/>
              <a:gd name="connsiteX54" fmla="*/ 2469823 w 3525625"/>
              <a:gd name="connsiteY54" fmla="*/ 923827 h 2413262"/>
              <a:gd name="connsiteX55" fmla="*/ 2498103 w 3525625"/>
              <a:gd name="connsiteY55" fmla="*/ 914400 h 2413262"/>
              <a:gd name="connsiteX56" fmla="*/ 2526383 w 3525625"/>
              <a:gd name="connsiteY56" fmla="*/ 895547 h 2413262"/>
              <a:gd name="connsiteX57" fmla="*/ 2582944 w 3525625"/>
              <a:gd name="connsiteY57" fmla="*/ 867266 h 2413262"/>
              <a:gd name="connsiteX58" fmla="*/ 2667786 w 3525625"/>
              <a:gd name="connsiteY58" fmla="*/ 791852 h 2413262"/>
              <a:gd name="connsiteX59" fmla="*/ 2696066 w 3525625"/>
              <a:gd name="connsiteY59" fmla="*/ 772998 h 2413262"/>
              <a:gd name="connsiteX60" fmla="*/ 2733773 w 3525625"/>
              <a:gd name="connsiteY60" fmla="*/ 744718 h 2413262"/>
              <a:gd name="connsiteX61" fmla="*/ 2762054 w 3525625"/>
              <a:gd name="connsiteY61" fmla="*/ 735291 h 2413262"/>
              <a:gd name="connsiteX62" fmla="*/ 2828041 w 3525625"/>
              <a:gd name="connsiteY62" fmla="*/ 697584 h 2413262"/>
              <a:gd name="connsiteX63" fmla="*/ 2865748 w 3525625"/>
              <a:gd name="connsiteY63" fmla="*/ 678730 h 2413262"/>
              <a:gd name="connsiteX64" fmla="*/ 2894029 w 3525625"/>
              <a:gd name="connsiteY64" fmla="*/ 659877 h 2413262"/>
              <a:gd name="connsiteX65" fmla="*/ 2931736 w 3525625"/>
              <a:gd name="connsiteY65" fmla="*/ 641023 h 2413262"/>
              <a:gd name="connsiteX66" fmla="*/ 2960016 w 3525625"/>
              <a:gd name="connsiteY66" fmla="*/ 612743 h 2413262"/>
              <a:gd name="connsiteX67" fmla="*/ 2997724 w 3525625"/>
              <a:gd name="connsiteY67" fmla="*/ 593889 h 2413262"/>
              <a:gd name="connsiteX68" fmla="*/ 3026004 w 3525625"/>
              <a:gd name="connsiteY68" fmla="*/ 565609 h 2413262"/>
              <a:gd name="connsiteX69" fmla="*/ 3082565 w 3525625"/>
              <a:gd name="connsiteY69" fmla="*/ 537328 h 2413262"/>
              <a:gd name="connsiteX70" fmla="*/ 3148553 w 3525625"/>
              <a:gd name="connsiteY70" fmla="*/ 490194 h 2413262"/>
              <a:gd name="connsiteX71" fmla="*/ 3176833 w 3525625"/>
              <a:gd name="connsiteY71" fmla="*/ 471341 h 2413262"/>
              <a:gd name="connsiteX72" fmla="*/ 3205113 w 3525625"/>
              <a:gd name="connsiteY72" fmla="*/ 461914 h 2413262"/>
              <a:gd name="connsiteX73" fmla="*/ 3233394 w 3525625"/>
              <a:gd name="connsiteY73" fmla="*/ 443060 h 2413262"/>
              <a:gd name="connsiteX74" fmla="*/ 3289955 w 3525625"/>
              <a:gd name="connsiteY74" fmla="*/ 424207 h 2413262"/>
              <a:gd name="connsiteX75" fmla="*/ 3365369 w 3525625"/>
              <a:gd name="connsiteY75" fmla="*/ 386499 h 2413262"/>
              <a:gd name="connsiteX76" fmla="*/ 3403076 w 3525625"/>
              <a:gd name="connsiteY76" fmla="*/ 367646 h 2413262"/>
              <a:gd name="connsiteX77" fmla="*/ 3459637 w 3525625"/>
              <a:gd name="connsiteY77" fmla="*/ 348792 h 2413262"/>
              <a:gd name="connsiteX78" fmla="*/ 3525625 w 3525625"/>
              <a:gd name="connsiteY78" fmla="*/ 263951 h 2413262"/>
              <a:gd name="connsiteX79" fmla="*/ 3506771 w 3525625"/>
              <a:gd name="connsiteY79" fmla="*/ 150829 h 2413262"/>
              <a:gd name="connsiteX80" fmla="*/ 3487917 w 3525625"/>
              <a:gd name="connsiteY80" fmla="*/ 122549 h 2413262"/>
              <a:gd name="connsiteX81" fmla="*/ 3450210 w 3525625"/>
              <a:gd name="connsiteY81" fmla="*/ 113122 h 2413262"/>
              <a:gd name="connsiteX82" fmla="*/ 3421930 w 3525625"/>
              <a:gd name="connsiteY82" fmla="*/ 94268 h 2413262"/>
              <a:gd name="connsiteX83" fmla="*/ 3393649 w 3525625"/>
              <a:gd name="connsiteY83" fmla="*/ 84842 h 2413262"/>
              <a:gd name="connsiteX84" fmla="*/ 3365369 w 3525625"/>
              <a:gd name="connsiteY84" fmla="*/ 56561 h 2413262"/>
              <a:gd name="connsiteX85" fmla="*/ 3327662 w 3525625"/>
              <a:gd name="connsiteY85" fmla="*/ 47134 h 2413262"/>
              <a:gd name="connsiteX86" fmla="*/ 3280528 w 3525625"/>
              <a:gd name="connsiteY86" fmla="*/ 28281 h 2413262"/>
              <a:gd name="connsiteX87" fmla="*/ 3223967 w 3525625"/>
              <a:gd name="connsiteY87" fmla="*/ 0 h 2413262"/>
              <a:gd name="connsiteX88" fmla="*/ 3110845 w 3525625"/>
              <a:gd name="connsiteY88" fmla="*/ 9427 h 2413262"/>
              <a:gd name="connsiteX89" fmla="*/ 3073138 w 3525625"/>
              <a:gd name="connsiteY89" fmla="*/ 28281 h 2413262"/>
              <a:gd name="connsiteX90" fmla="*/ 3007150 w 3525625"/>
              <a:gd name="connsiteY90" fmla="*/ 37708 h 2413262"/>
              <a:gd name="connsiteX91" fmla="*/ 2978870 w 3525625"/>
              <a:gd name="connsiteY91" fmla="*/ 47134 h 2413262"/>
              <a:gd name="connsiteX92" fmla="*/ 2884602 w 3525625"/>
              <a:gd name="connsiteY92" fmla="*/ 84842 h 2413262"/>
              <a:gd name="connsiteX93" fmla="*/ 2846895 w 3525625"/>
              <a:gd name="connsiteY93" fmla="*/ 94268 h 2413262"/>
              <a:gd name="connsiteX94" fmla="*/ 2809188 w 3525625"/>
              <a:gd name="connsiteY94" fmla="*/ 113122 h 2413262"/>
              <a:gd name="connsiteX95" fmla="*/ 2771480 w 3525625"/>
              <a:gd name="connsiteY95" fmla="*/ 122549 h 2413262"/>
              <a:gd name="connsiteX96" fmla="*/ 2686639 w 3525625"/>
              <a:gd name="connsiteY96" fmla="*/ 141402 h 2413262"/>
              <a:gd name="connsiteX97" fmla="*/ 2582944 w 3525625"/>
              <a:gd name="connsiteY97" fmla="*/ 169683 h 2413262"/>
              <a:gd name="connsiteX98" fmla="*/ 2498103 w 3525625"/>
              <a:gd name="connsiteY98" fmla="*/ 197963 h 2413262"/>
              <a:gd name="connsiteX99" fmla="*/ 2469823 w 3525625"/>
              <a:gd name="connsiteY99" fmla="*/ 207390 h 2413262"/>
              <a:gd name="connsiteX100" fmla="*/ 2422689 w 3525625"/>
              <a:gd name="connsiteY100" fmla="*/ 216817 h 2413262"/>
              <a:gd name="connsiteX101" fmla="*/ 2347274 w 3525625"/>
              <a:gd name="connsiteY101" fmla="*/ 245097 h 2413262"/>
              <a:gd name="connsiteX102" fmla="*/ 2309567 w 3525625"/>
              <a:gd name="connsiteY102" fmla="*/ 263951 h 2413262"/>
              <a:gd name="connsiteX103" fmla="*/ 2253006 w 3525625"/>
              <a:gd name="connsiteY103" fmla="*/ 282804 h 2413262"/>
              <a:gd name="connsiteX104" fmla="*/ 2224726 w 3525625"/>
              <a:gd name="connsiteY104" fmla="*/ 292231 h 2413262"/>
              <a:gd name="connsiteX105" fmla="*/ 2149311 w 3525625"/>
              <a:gd name="connsiteY105" fmla="*/ 320512 h 2413262"/>
              <a:gd name="connsiteX106" fmla="*/ 2121031 w 3525625"/>
              <a:gd name="connsiteY106" fmla="*/ 339365 h 2413262"/>
              <a:gd name="connsiteX107" fmla="*/ 2092750 w 3525625"/>
              <a:gd name="connsiteY107" fmla="*/ 348792 h 2413262"/>
              <a:gd name="connsiteX108" fmla="*/ 1979629 w 3525625"/>
              <a:gd name="connsiteY108" fmla="*/ 377073 h 2413262"/>
              <a:gd name="connsiteX109" fmla="*/ 1894788 w 3525625"/>
              <a:gd name="connsiteY109" fmla="*/ 405353 h 2413262"/>
              <a:gd name="connsiteX110" fmla="*/ 1847654 w 3525625"/>
              <a:gd name="connsiteY110" fmla="*/ 424207 h 2413262"/>
              <a:gd name="connsiteX111" fmla="*/ 1715678 w 3525625"/>
              <a:gd name="connsiteY111" fmla="*/ 452487 h 2413262"/>
              <a:gd name="connsiteX112" fmla="*/ 1687398 w 3525625"/>
              <a:gd name="connsiteY112" fmla="*/ 461914 h 2413262"/>
              <a:gd name="connsiteX113" fmla="*/ 1649691 w 3525625"/>
              <a:gd name="connsiteY113" fmla="*/ 471341 h 2413262"/>
              <a:gd name="connsiteX114" fmla="*/ 1583703 w 3525625"/>
              <a:gd name="connsiteY114" fmla="*/ 499621 h 2413262"/>
              <a:gd name="connsiteX115" fmla="*/ 1536569 w 3525625"/>
              <a:gd name="connsiteY115" fmla="*/ 509048 h 2413262"/>
              <a:gd name="connsiteX116" fmla="*/ 1508289 w 3525625"/>
              <a:gd name="connsiteY116" fmla="*/ 518475 h 2413262"/>
              <a:gd name="connsiteX117" fmla="*/ 1395167 w 3525625"/>
              <a:gd name="connsiteY117" fmla="*/ 537328 h 2413262"/>
              <a:gd name="connsiteX118" fmla="*/ 1319753 w 3525625"/>
              <a:gd name="connsiteY118" fmla="*/ 565609 h 2413262"/>
              <a:gd name="connsiteX119" fmla="*/ 1263192 w 3525625"/>
              <a:gd name="connsiteY119" fmla="*/ 575035 h 2413262"/>
              <a:gd name="connsiteX120" fmla="*/ 1150070 w 3525625"/>
              <a:gd name="connsiteY120" fmla="*/ 593889 h 2413262"/>
              <a:gd name="connsiteX121" fmla="*/ 1036948 w 3525625"/>
              <a:gd name="connsiteY121" fmla="*/ 622169 h 2413262"/>
              <a:gd name="connsiteX122" fmla="*/ 914400 w 3525625"/>
              <a:gd name="connsiteY122" fmla="*/ 659877 h 2413262"/>
              <a:gd name="connsiteX123" fmla="*/ 876693 w 3525625"/>
              <a:gd name="connsiteY123" fmla="*/ 669303 h 2413262"/>
              <a:gd name="connsiteX124" fmla="*/ 829559 w 3525625"/>
              <a:gd name="connsiteY124" fmla="*/ 688157 h 2413262"/>
              <a:gd name="connsiteX125" fmla="*/ 801278 w 3525625"/>
              <a:gd name="connsiteY125" fmla="*/ 697584 h 2413262"/>
              <a:gd name="connsiteX126" fmla="*/ 707010 w 3525625"/>
              <a:gd name="connsiteY126" fmla="*/ 744718 h 2413262"/>
              <a:gd name="connsiteX127" fmla="*/ 669303 w 3525625"/>
              <a:gd name="connsiteY127" fmla="*/ 754145 h 2413262"/>
              <a:gd name="connsiteX128" fmla="*/ 622169 w 3525625"/>
              <a:gd name="connsiteY128" fmla="*/ 772998 h 2413262"/>
              <a:gd name="connsiteX129" fmla="*/ 556181 w 3525625"/>
              <a:gd name="connsiteY129" fmla="*/ 810706 h 2413262"/>
              <a:gd name="connsiteX130" fmla="*/ 527901 w 3525625"/>
              <a:gd name="connsiteY130" fmla="*/ 820132 h 2413262"/>
              <a:gd name="connsiteX131" fmla="*/ 490194 w 3525625"/>
              <a:gd name="connsiteY131" fmla="*/ 838986 h 2413262"/>
              <a:gd name="connsiteX132" fmla="*/ 443060 w 3525625"/>
              <a:gd name="connsiteY132" fmla="*/ 848413 h 2413262"/>
              <a:gd name="connsiteX133" fmla="*/ 358219 w 3525625"/>
              <a:gd name="connsiteY133" fmla="*/ 876693 h 2413262"/>
              <a:gd name="connsiteX134" fmla="*/ 320511 w 3525625"/>
              <a:gd name="connsiteY134" fmla="*/ 895547 h 2413262"/>
              <a:gd name="connsiteX135" fmla="*/ 282804 w 3525625"/>
              <a:gd name="connsiteY135" fmla="*/ 904974 h 2413262"/>
              <a:gd name="connsiteX136" fmla="*/ 254524 w 3525625"/>
              <a:gd name="connsiteY136" fmla="*/ 914400 h 2413262"/>
              <a:gd name="connsiteX137" fmla="*/ 197963 w 3525625"/>
              <a:gd name="connsiteY137" fmla="*/ 952108 h 2413262"/>
              <a:gd name="connsiteX138" fmla="*/ 179109 w 3525625"/>
              <a:gd name="connsiteY138" fmla="*/ 980388 h 2413262"/>
              <a:gd name="connsiteX139" fmla="*/ 84841 w 3525625"/>
              <a:gd name="connsiteY139" fmla="*/ 1046376 h 2413262"/>
              <a:gd name="connsiteX140" fmla="*/ 56561 w 3525625"/>
              <a:gd name="connsiteY140" fmla="*/ 1065229 h 2413262"/>
              <a:gd name="connsiteX141" fmla="*/ 0 w 3525625"/>
              <a:gd name="connsiteY141" fmla="*/ 1112363 h 2413262"/>
              <a:gd name="connsiteX142" fmla="*/ 28280 w 3525625"/>
              <a:gd name="connsiteY142" fmla="*/ 1168924 h 2413262"/>
              <a:gd name="connsiteX143" fmla="*/ 28280 w 3525625"/>
              <a:gd name="connsiteY143" fmla="*/ 1178351 h 241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3525625" h="2413262">
                <a:moveTo>
                  <a:pt x="28280" y="1102936"/>
                </a:moveTo>
                <a:cubicBezTo>
                  <a:pt x="37707" y="1124932"/>
                  <a:pt x="46658" y="1147138"/>
                  <a:pt x="56561" y="1168924"/>
                </a:cubicBezTo>
                <a:cubicBezTo>
                  <a:pt x="85681" y="1232987"/>
                  <a:pt x="66853" y="1180947"/>
                  <a:pt x="84841" y="1234912"/>
                </a:cubicBezTo>
                <a:cubicBezTo>
                  <a:pt x="87983" y="1263192"/>
                  <a:pt x="93058" y="1291324"/>
                  <a:pt x="94268" y="1319753"/>
                </a:cubicBezTo>
                <a:cubicBezTo>
                  <a:pt x="99346" y="1439093"/>
                  <a:pt x="95922" y="1558778"/>
                  <a:pt x="103695" y="1677972"/>
                </a:cubicBezTo>
                <a:cubicBezTo>
                  <a:pt x="105381" y="1703829"/>
                  <a:pt x="122548" y="1753386"/>
                  <a:pt x="122548" y="1753386"/>
                </a:cubicBezTo>
                <a:cubicBezTo>
                  <a:pt x="128833" y="1819374"/>
                  <a:pt x="132027" y="1885729"/>
                  <a:pt x="141402" y="1951349"/>
                </a:cubicBezTo>
                <a:cubicBezTo>
                  <a:pt x="144544" y="1973345"/>
                  <a:pt x="148503" y="1995239"/>
                  <a:pt x="150829" y="2017336"/>
                </a:cubicBezTo>
                <a:cubicBezTo>
                  <a:pt x="154790" y="2054966"/>
                  <a:pt x="155563" y="2092912"/>
                  <a:pt x="160256" y="2130458"/>
                </a:cubicBezTo>
                <a:cubicBezTo>
                  <a:pt x="165483" y="2172277"/>
                  <a:pt x="179419" y="2179141"/>
                  <a:pt x="188536" y="2224726"/>
                </a:cubicBezTo>
                <a:cubicBezTo>
                  <a:pt x="189896" y="2231525"/>
                  <a:pt x="199108" y="2287718"/>
                  <a:pt x="207390" y="2300141"/>
                </a:cubicBezTo>
                <a:cubicBezTo>
                  <a:pt x="214785" y="2311233"/>
                  <a:pt x="224578" y="2321026"/>
                  <a:pt x="235670" y="2328421"/>
                </a:cubicBezTo>
                <a:cubicBezTo>
                  <a:pt x="243938" y="2333933"/>
                  <a:pt x="254523" y="2334706"/>
                  <a:pt x="263950" y="2337848"/>
                </a:cubicBezTo>
                <a:cubicBezTo>
                  <a:pt x="273348" y="2366041"/>
                  <a:pt x="275317" y="2381884"/>
                  <a:pt x="301658" y="2403835"/>
                </a:cubicBezTo>
                <a:cubicBezTo>
                  <a:pt x="309292" y="2410196"/>
                  <a:pt x="320511" y="2410120"/>
                  <a:pt x="329938" y="2413262"/>
                </a:cubicBezTo>
                <a:cubicBezTo>
                  <a:pt x="358218" y="2410120"/>
                  <a:pt x="388038" y="2413559"/>
                  <a:pt x="414779" y="2403835"/>
                </a:cubicBezTo>
                <a:cubicBezTo>
                  <a:pt x="423731" y="2400580"/>
                  <a:pt x="450517" y="2340146"/>
                  <a:pt x="452487" y="2337848"/>
                </a:cubicBezTo>
                <a:cubicBezTo>
                  <a:pt x="462712" y="2325919"/>
                  <a:pt x="478451" y="2320005"/>
                  <a:pt x="490194" y="2309567"/>
                </a:cubicBezTo>
                <a:cubicBezTo>
                  <a:pt x="521786" y="2281484"/>
                  <a:pt x="530850" y="2260959"/>
                  <a:pt x="565608" y="2243580"/>
                </a:cubicBezTo>
                <a:cubicBezTo>
                  <a:pt x="574496" y="2239136"/>
                  <a:pt x="584462" y="2237295"/>
                  <a:pt x="593889" y="2234153"/>
                </a:cubicBezTo>
                <a:cubicBezTo>
                  <a:pt x="603316" y="2227868"/>
                  <a:pt x="612562" y="2221304"/>
                  <a:pt x="622169" y="2215299"/>
                </a:cubicBezTo>
                <a:cubicBezTo>
                  <a:pt x="637706" y="2205588"/>
                  <a:pt x="654058" y="2197182"/>
                  <a:pt x="669303" y="2187019"/>
                </a:cubicBezTo>
                <a:cubicBezTo>
                  <a:pt x="726374" y="2148972"/>
                  <a:pt x="684886" y="2166114"/>
                  <a:pt x="735291" y="2149312"/>
                </a:cubicBezTo>
                <a:cubicBezTo>
                  <a:pt x="741575" y="2139885"/>
                  <a:pt x="745297" y="2128109"/>
                  <a:pt x="754144" y="2121031"/>
                </a:cubicBezTo>
                <a:cubicBezTo>
                  <a:pt x="761903" y="2114823"/>
                  <a:pt x="773344" y="2115640"/>
                  <a:pt x="782425" y="2111604"/>
                </a:cubicBezTo>
                <a:cubicBezTo>
                  <a:pt x="801687" y="2103043"/>
                  <a:pt x="819724" y="2091885"/>
                  <a:pt x="838986" y="2083324"/>
                </a:cubicBezTo>
                <a:cubicBezTo>
                  <a:pt x="848066" y="2079288"/>
                  <a:pt x="858378" y="2078341"/>
                  <a:pt x="867266" y="2073897"/>
                </a:cubicBezTo>
                <a:cubicBezTo>
                  <a:pt x="883654" y="2065703"/>
                  <a:pt x="898012" y="2053811"/>
                  <a:pt x="914400" y="2045617"/>
                </a:cubicBezTo>
                <a:cubicBezTo>
                  <a:pt x="929535" y="2038049"/>
                  <a:pt x="946071" y="2033636"/>
                  <a:pt x="961534" y="2026763"/>
                </a:cubicBezTo>
                <a:cubicBezTo>
                  <a:pt x="1031422" y="1995702"/>
                  <a:pt x="969439" y="2017844"/>
                  <a:pt x="1027522" y="1998483"/>
                </a:cubicBezTo>
                <a:cubicBezTo>
                  <a:pt x="1053033" y="1981475"/>
                  <a:pt x="1063605" y="1972738"/>
                  <a:pt x="1093509" y="1960776"/>
                </a:cubicBezTo>
                <a:cubicBezTo>
                  <a:pt x="1111961" y="1953395"/>
                  <a:pt x="1133534" y="1952946"/>
                  <a:pt x="1150070" y="1941922"/>
                </a:cubicBezTo>
                <a:cubicBezTo>
                  <a:pt x="1168924" y="1929353"/>
                  <a:pt x="1185135" y="1911381"/>
                  <a:pt x="1206631" y="1904215"/>
                </a:cubicBezTo>
                <a:cubicBezTo>
                  <a:pt x="1257730" y="1887181"/>
                  <a:pt x="1270443" y="1885216"/>
                  <a:pt x="1329179" y="1838227"/>
                </a:cubicBezTo>
                <a:cubicBezTo>
                  <a:pt x="1344890" y="1825658"/>
                  <a:pt x="1361425" y="1814054"/>
                  <a:pt x="1376313" y="1800520"/>
                </a:cubicBezTo>
                <a:cubicBezTo>
                  <a:pt x="1396042" y="1782584"/>
                  <a:pt x="1410689" y="1758749"/>
                  <a:pt x="1432874" y="1743959"/>
                </a:cubicBezTo>
                <a:cubicBezTo>
                  <a:pt x="1451728" y="1731390"/>
                  <a:pt x="1470005" y="1717910"/>
                  <a:pt x="1489435" y="1706252"/>
                </a:cubicBezTo>
                <a:cubicBezTo>
                  <a:pt x="1505146" y="1696825"/>
                  <a:pt x="1522106" y="1689221"/>
                  <a:pt x="1536569" y="1677972"/>
                </a:cubicBezTo>
                <a:cubicBezTo>
                  <a:pt x="1550600" y="1667059"/>
                  <a:pt x="1560187" y="1651102"/>
                  <a:pt x="1574276" y="1640264"/>
                </a:cubicBezTo>
                <a:cubicBezTo>
                  <a:pt x="1601216" y="1619540"/>
                  <a:pt x="1635083" y="1607737"/>
                  <a:pt x="1659117" y="1583703"/>
                </a:cubicBezTo>
                <a:cubicBezTo>
                  <a:pt x="1768035" y="1474785"/>
                  <a:pt x="1640107" y="1599868"/>
                  <a:pt x="1762812" y="1489435"/>
                </a:cubicBezTo>
                <a:cubicBezTo>
                  <a:pt x="1776024" y="1477544"/>
                  <a:pt x="1787024" y="1463296"/>
                  <a:pt x="1800520" y="1451728"/>
                </a:cubicBezTo>
                <a:cubicBezTo>
                  <a:pt x="1809122" y="1444355"/>
                  <a:pt x="1819581" y="1439460"/>
                  <a:pt x="1828800" y="1432875"/>
                </a:cubicBezTo>
                <a:cubicBezTo>
                  <a:pt x="1841585" y="1423743"/>
                  <a:pt x="1854578" y="1414819"/>
                  <a:pt x="1866507" y="1404594"/>
                </a:cubicBezTo>
                <a:cubicBezTo>
                  <a:pt x="1930016" y="1350158"/>
                  <a:pt x="1860566" y="1399129"/>
                  <a:pt x="1923068" y="1357460"/>
                </a:cubicBezTo>
                <a:cubicBezTo>
                  <a:pt x="1935637" y="1338606"/>
                  <a:pt x="1945854" y="1317952"/>
                  <a:pt x="1960775" y="1300899"/>
                </a:cubicBezTo>
                <a:cubicBezTo>
                  <a:pt x="1968236" y="1292373"/>
                  <a:pt x="1981529" y="1290514"/>
                  <a:pt x="1989056" y="1282046"/>
                </a:cubicBezTo>
                <a:cubicBezTo>
                  <a:pt x="2007014" y="1261843"/>
                  <a:pt x="2019304" y="1237166"/>
                  <a:pt x="2036190" y="1216058"/>
                </a:cubicBezTo>
                <a:cubicBezTo>
                  <a:pt x="2069234" y="1174752"/>
                  <a:pt x="2056137" y="1199435"/>
                  <a:pt x="2092750" y="1168924"/>
                </a:cubicBezTo>
                <a:cubicBezTo>
                  <a:pt x="2192262" y="1085998"/>
                  <a:pt x="2029509" y="1204801"/>
                  <a:pt x="2168165" y="1112363"/>
                </a:cubicBezTo>
                <a:cubicBezTo>
                  <a:pt x="2181237" y="1103648"/>
                  <a:pt x="2192178" y="1091786"/>
                  <a:pt x="2205872" y="1084083"/>
                </a:cubicBezTo>
                <a:cubicBezTo>
                  <a:pt x="2242616" y="1063415"/>
                  <a:pt x="2283917" y="1050908"/>
                  <a:pt x="2318994" y="1027522"/>
                </a:cubicBezTo>
                <a:cubicBezTo>
                  <a:pt x="2355542" y="1003156"/>
                  <a:pt x="2336526" y="1012250"/>
                  <a:pt x="2375555" y="999242"/>
                </a:cubicBezTo>
                <a:cubicBezTo>
                  <a:pt x="2394408" y="980388"/>
                  <a:pt x="2408267" y="954605"/>
                  <a:pt x="2432115" y="942681"/>
                </a:cubicBezTo>
                <a:cubicBezTo>
                  <a:pt x="2444684" y="936396"/>
                  <a:pt x="2456906" y="929363"/>
                  <a:pt x="2469823" y="923827"/>
                </a:cubicBezTo>
                <a:cubicBezTo>
                  <a:pt x="2478956" y="919913"/>
                  <a:pt x="2489215" y="918844"/>
                  <a:pt x="2498103" y="914400"/>
                </a:cubicBezTo>
                <a:cubicBezTo>
                  <a:pt x="2508236" y="909333"/>
                  <a:pt x="2516479" y="901049"/>
                  <a:pt x="2526383" y="895547"/>
                </a:cubicBezTo>
                <a:cubicBezTo>
                  <a:pt x="2544809" y="885310"/>
                  <a:pt x="2565405" y="878959"/>
                  <a:pt x="2582944" y="867266"/>
                </a:cubicBezTo>
                <a:cubicBezTo>
                  <a:pt x="2666940" y="811269"/>
                  <a:pt x="2612811" y="837664"/>
                  <a:pt x="2667786" y="791852"/>
                </a:cubicBezTo>
                <a:cubicBezTo>
                  <a:pt x="2676490" y="784599"/>
                  <a:pt x="2686847" y="779583"/>
                  <a:pt x="2696066" y="772998"/>
                </a:cubicBezTo>
                <a:cubicBezTo>
                  <a:pt x="2708851" y="763866"/>
                  <a:pt x="2720132" y="752513"/>
                  <a:pt x="2733773" y="744718"/>
                </a:cubicBezTo>
                <a:cubicBezTo>
                  <a:pt x="2742401" y="739788"/>
                  <a:pt x="2752921" y="739205"/>
                  <a:pt x="2762054" y="735291"/>
                </a:cubicBezTo>
                <a:cubicBezTo>
                  <a:pt x="2819021" y="710876"/>
                  <a:pt x="2780710" y="724630"/>
                  <a:pt x="2828041" y="697584"/>
                </a:cubicBezTo>
                <a:cubicBezTo>
                  <a:pt x="2840242" y="690612"/>
                  <a:pt x="2853547" y="685702"/>
                  <a:pt x="2865748" y="678730"/>
                </a:cubicBezTo>
                <a:cubicBezTo>
                  <a:pt x="2875585" y="673109"/>
                  <a:pt x="2884192" y="665498"/>
                  <a:pt x="2894029" y="659877"/>
                </a:cubicBezTo>
                <a:cubicBezTo>
                  <a:pt x="2906230" y="652905"/>
                  <a:pt x="2920301" y="649191"/>
                  <a:pt x="2931736" y="641023"/>
                </a:cubicBezTo>
                <a:cubicBezTo>
                  <a:pt x="2942584" y="633274"/>
                  <a:pt x="2949168" y="620492"/>
                  <a:pt x="2960016" y="612743"/>
                </a:cubicBezTo>
                <a:cubicBezTo>
                  <a:pt x="2971451" y="604575"/>
                  <a:pt x="2986289" y="602057"/>
                  <a:pt x="2997724" y="593889"/>
                </a:cubicBezTo>
                <a:cubicBezTo>
                  <a:pt x="3008572" y="586140"/>
                  <a:pt x="3015763" y="574144"/>
                  <a:pt x="3026004" y="565609"/>
                </a:cubicBezTo>
                <a:cubicBezTo>
                  <a:pt x="3050370" y="545303"/>
                  <a:pt x="3054220" y="546776"/>
                  <a:pt x="3082565" y="537328"/>
                </a:cubicBezTo>
                <a:cubicBezTo>
                  <a:pt x="3114666" y="489179"/>
                  <a:pt x="3085135" y="521903"/>
                  <a:pt x="3148553" y="490194"/>
                </a:cubicBezTo>
                <a:cubicBezTo>
                  <a:pt x="3158686" y="485127"/>
                  <a:pt x="3166700" y="476408"/>
                  <a:pt x="3176833" y="471341"/>
                </a:cubicBezTo>
                <a:cubicBezTo>
                  <a:pt x="3185721" y="466897"/>
                  <a:pt x="3196225" y="466358"/>
                  <a:pt x="3205113" y="461914"/>
                </a:cubicBezTo>
                <a:cubicBezTo>
                  <a:pt x="3215247" y="456847"/>
                  <a:pt x="3223041" y="447661"/>
                  <a:pt x="3233394" y="443060"/>
                </a:cubicBezTo>
                <a:cubicBezTo>
                  <a:pt x="3251555" y="434989"/>
                  <a:pt x="3272180" y="433095"/>
                  <a:pt x="3289955" y="424207"/>
                </a:cubicBezTo>
                <a:lnTo>
                  <a:pt x="3365369" y="386499"/>
                </a:lnTo>
                <a:cubicBezTo>
                  <a:pt x="3377938" y="380214"/>
                  <a:pt x="3389745" y="372090"/>
                  <a:pt x="3403076" y="367646"/>
                </a:cubicBezTo>
                <a:lnTo>
                  <a:pt x="3459637" y="348792"/>
                </a:lnTo>
                <a:cubicBezTo>
                  <a:pt x="3504739" y="281138"/>
                  <a:pt x="3481321" y="308253"/>
                  <a:pt x="3525625" y="263951"/>
                </a:cubicBezTo>
                <a:cubicBezTo>
                  <a:pt x="3522638" y="237071"/>
                  <a:pt x="3522564" y="182414"/>
                  <a:pt x="3506771" y="150829"/>
                </a:cubicBezTo>
                <a:cubicBezTo>
                  <a:pt x="3501704" y="140696"/>
                  <a:pt x="3497344" y="128833"/>
                  <a:pt x="3487917" y="122549"/>
                </a:cubicBezTo>
                <a:cubicBezTo>
                  <a:pt x="3477137" y="115362"/>
                  <a:pt x="3462779" y="116264"/>
                  <a:pt x="3450210" y="113122"/>
                </a:cubicBezTo>
                <a:cubicBezTo>
                  <a:pt x="3440783" y="106837"/>
                  <a:pt x="3432064" y="99335"/>
                  <a:pt x="3421930" y="94268"/>
                </a:cubicBezTo>
                <a:cubicBezTo>
                  <a:pt x="3413042" y="89824"/>
                  <a:pt x="3401917" y="90354"/>
                  <a:pt x="3393649" y="84842"/>
                </a:cubicBezTo>
                <a:cubicBezTo>
                  <a:pt x="3382556" y="77447"/>
                  <a:pt x="3376944" y="63175"/>
                  <a:pt x="3365369" y="56561"/>
                </a:cubicBezTo>
                <a:cubicBezTo>
                  <a:pt x="3354120" y="50133"/>
                  <a:pt x="3339953" y="51231"/>
                  <a:pt x="3327662" y="47134"/>
                </a:cubicBezTo>
                <a:cubicBezTo>
                  <a:pt x="3311609" y="41783"/>
                  <a:pt x="3295663" y="35848"/>
                  <a:pt x="3280528" y="28281"/>
                </a:cubicBezTo>
                <a:cubicBezTo>
                  <a:pt x="3207425" y="-8270"/>
                  <a:pt x="3295055" y="23697"/>
                  <a:pt x="3223967" y="0"/>
                </a:cubicBezTo>
                <a:cubicBezTo>
                  <a:pt x="3186260" y="3142"/>
                  <a:pt x="3148035" y="2454"/>
                  <a:pt x="3110845" y="9427"/>
                </a:cubicBezTo>
                <a:cubicBezTo>
                  <a:pt x="3097033" y="12017"/>
                  <a:pt x="3086695" y="24583"/>
                  <a:pt x="3073138" y="28281"/>
                </a:cubicBezTo>
                <a:cubicBezTo>
                  <a:pt x="3051702" y="34127"/>
                  <a:pt x="3029146" y="34566"/>
                  <a:pt x="3007150" y="37708"/>
                </a:cubicBezTo>
                <a:cubicBezTo>
                  <a:pt x="2997723" y="40850"/>
                  <a:pt x="2988144" y="43567"/>
                  <a:pt x="2978870" y="47134"/>
                </a:cubicBezTo>
                <a:cubicBezTo>
                  <a:pt x="2947282" y="59283"/>
                  <a:pt x="2917435" y="76634"/>
                  <a:pt x="2884602" y="84842"/>
                </a:cubicBezTo>
                <a:lnTo>
                  <a:pt x="2846895" y="94268"/>
                </a:lnTo>
                <a:cubicBezTo>
                  <a:pt x="2834326" y="100553"/>
                  <a:pt x="2822346" y="108188"/>
                  <a:pt x="2809188" y="113122"/>
                </a:cubicBezTo>
                <a:cubicBezTo>
                  <a:pt x="2797057" y="117671"/>
                  <a:pt x="2784104" y="119636"/>
                  <a:pt x="2771480" y="122549"/>
                </a:cubicBezTo>
                <a:cubicBezTo>
                  <a:pt x="2743252" y="129063"/>
                  <a:pt x="2714495" y="133443"/>
                  <a:pt x="2686639" y="141402"/>
                </a:cubicBezTo>
                <a:cubicBezTo>
                  <a:pt x="2559466" y="177737"/>
                  <a:pt x="2726559" y="145747"/>
                  <a:pt x="2582944" y="169683"/>
                </a:cubicBezTo>
                <a:cubicBezTo>
                  <a:pt x="2501685" y="202186"/>
                  <a:pt x="2569144" y="177665"/>
                  <a:pt x="2498103" y="197963"/>
                </a:cubicBezTo>
                <a:cubicBezTo>
                  <a:pt x="2488549" y="200693"/>
                  <a:pt x="2479463" y="204980"/>
                  <a:pt x="2469823" y="207390"/>
                </a:cubicBezTo>
                <a:cubicBezTo>
                  <a:pt x="2454279" y="211276"/>
                  <a:pt x="2438003" y="212105"/>
                  <a:pt x="2422689" y="216817"/>
                </a:cubicBezTo>
                <a:cubicBezTo>
                  <a:pt x="2397029" y="224712"/>
                  <a:pt x="2372056" y="234771"/>
                  <a:pt x="2347274" y="245097"/>
                </a:cubicBezTo>
                <a:cubicBezTo>
                  <a:pt x="2334302" y="250502"/>
                  <a:pt x="2322615" y="258732"/>
                  <a:pt x="2309567" y="263951"/>
                </a:cubicBezTo>
                <a:cubicBezTo>
                  <a:pt x="2291115" y="271332"/>
                  <a:pt x="2271860" y="276520"/>
                  <a:pt x="2253006" y="282804"/>
                </a:cubicBezTo>
                <a:cubicBezTo>
                  <a:pt x="2243579" y="285946"/>
                  <a:pt x="2232994" y="286719"/>
                  <a:pt x="2224726" y="292231"/>
                </a:cubicBezTo>
                <a:cubicBezTo>
                  <a:pt x="2183113" y="319973"/>
                  <a:pt x="2207555" y="308863"/>
                  <a:pt x="2149311" y="320512"/>
                </a:cubicBezTo>
                <a:cubicBezTo>
                  <a:pt x="2139884" y="326796"/>
                  <a:pt x="2131164" y="334298"/>
                  <a:pt x="2121031" y="339365"/>
                </a:cubicBezTo>
                <a:cubicBezTo>
                  <a:pt x="2112143" y="343809"/>
                  <a:pt x="2102351" y="346232"/>
                  <a:pt x="2092750" y="348792"/>
                </a:cubicBezTo>
                <a:cubicBezTo>
                  <a:pt x="2055195" y="358807"/>
                  <a:pt x="2015717" y="362638"/>
                  <a:pt x="1979629" y="377073"/>
                </a:cubicBezTo>
                <a:cubicBezTo>
                  <a:pt x="1832075" y="436093"/>
                  <a:pt x="2016587" y="364752"/>
                  <a:pt x="1894788" y="405353"/>
                </a:cubicBezTo>
                <a:cubicBezTo>
                  <a:pt x="1878735" y="410704"/>
                  <a:pt x="1863707" y="418856"/>
                  <a:pt x="1847654" y="424207"/>
                </a:cubicBezTo>
                <a:cubicBezTo>
                  <a:pt x="1821797" y="432826"/>
                  <a:pt x="1716446" y="452310"/>
                  <a:pt x="1715678" y="452487"/>
                </a:cubicBezTo>
                <a:cubicBezTo>
                  <a:pt x="1705996" y="454721"/>
                  <a:pt x="1696952" y="459184"/>
                  <a:pt x="1687398" y="461914"/>
                </a:cubicBezTo>
                <a:cubicBezTo>
                  <a:pt x="1674941" y="465473"/>
                  <a:pt x="1662148" y="467782"/>
                  <a:pt x="1649691" y="471341"/>
                </a:cubicBezTo>
                <a:cubicBezTo>
                  <a:pt x="1534377" y="504286"/>
                  <a:pt x="1734525" y="449346"/>
                  <a:pt x="1583703" y="499621"/>
                </a:cubicBezTo>
                <a:cubicBezTo>
                  <a:pt x="1568503" y="504688"/>
                  <a:pt x="1552113" y="505162"/>
                  <a:pt x="1536569" y="509048"/>
                </a:cubicBezTo>
                <a:cubicBezTo>
                  <a:pt x="1526929" y="511458"/>
                  <a:pt x="1518033" y="516526"/>
                  <a:pt x="1508289" y="518475"/>
                </a:cubicBezTo>
                <a:cubicBezTo>
                  <a:pt x="1470804" y="525972"/>
                  <a:pt x="1395167" y="537328"/>
                  <a:pt x="1395167" y="537328"/>
                </a:cubicBezTo>
                <a:cubicBezTo>
                  <a:pt x="1370029" y="546755"/>
                  <a:pt x="1345568" y="558233"/>
                  <a:pt x="1319753" y="565609"/>
                </a:cubicBezTo>
                <a:cubicBezTo>
                  <a:pt x="1301375" y="570860"/>
                  <a:pt x="1281935" y="571287"/>
                  <a:pt x="1263192" y="575035"/>
                </a:cubicBezTo>
                <a:cubicBezTo>
                  <a:pt x="1159370" y="595799"/>
                  <a:pt x="1319559" y="572702"/>
                  <a:pt x="1150070" y="593889"/>
                </a:cubicBezTo>
                <a:cubicBezTo>
                  <a:pt x="1075376" y="618787"/>
                  <a:pt x="1113112" y="609476"/>
                  <a:pt x="1036948" y="622169"/>
                </a:cubicBezTo>
                <a:cubicBezTo>
                  <a:pt x="977537" y="661778"/>
                  <a:pt x="1032415" y="630375"/>
                  <a:pt x="914400" y="659877"/>
                </a:cubicBezTo>
                <a:cubicBezTo>
                  <a:pt x="901831" y="663019"/>
                  <a:pt x="888984" y="665206"/>
                  <a:pt x="876693" y="669303"/>
                </a:cubicBezTo>
                <a:cubicBezTo>
                  <a:pt x="860640" y="674654"/>
                  <a:pt x="845403" y="682215"/>
                  <a:pt x="829559" y="688157"/>
                </a:cubicBezTo>
                <a:cubicBezTo>
                  <a:pt x="820255" y="691646"/>
                  <a:pt x="810582" y="694095"/>
                  <a:pt x="801278" y="697584"/>
                </a:cubicBezTo>
                <a:cubicBezTo>
                  <a:pt x="632722" y="760791"/>
                  <a:pt x="881708" y="667073"/>
                  <a:pt x="707010" y="744718"/>
                </a:cubicBezTo>
                <a:cubicBezTo>
                  <a:pt x="695171" y="749980"/>
                  <a:pt x="681594" y="750048"/>
                  <a:pt x="669303" y="754145"/>
                </a:cubicBezTo>
                <a:cubicBezTo>
                  <a:pt x="653250" y="759496"/>
                  <a:pt x="637304" y="765430"/>
                  <a:pt x="622169" y="772998"/>
                </a:cubicBezTo>
                <a:cubicBezTo>
                  <a:pt x="599510" y="784328"/>
                  <a:pt x="578840" y="799376"/>
                  <a:pt x="556181" y="810706"/>
                </a:cubicBezTo>
                <a:cubicBezTo>
                  <a:pt x="547294" y="815150"/>
                  <a:pt x="537034" y="816218"/>
                  <a:pt x="527901" y="820132"/>
                </a:cubicBezTo>
                <a:cubicBezTo>
                  <a:pt x="514985" y="825668"/>
                  <a:pt x="503525" y="834542"/>
                  <a:pt x="490194" y="838986"/>
                </a:cubicBezTo>
                <a:cubicBezTo>
                  <a:pt x="474994" y="844053"/>
                  <a:pt x="458771" y="845271"/>
                  <a:pt x="443060" y="848413"/>
                </a:cubicBezTo>
                <a:cubicBezTo>
                  <a:pt x="348278" y="895803"/>
                  <a:pt x="467868" y="840143"/>
                  <a:pt x="358219" y="876693"/>
                </a:cubicBezTo>
                <a:cubicBezTo>
                  <a:pt x="344887" y="881137"/>
                  <a:pt x="333669" y="890613"/>
                  <a:pt x="320511" y="895547"/>
                </a:cubicBezTo>
                <a:cubicBezTo>
                  <a:pt x="308380" y="900096"/>
                  <a:pt x="295261" y="901415"/>
                  <a:pt x="282804" y="904974"/>
                </a:cubicBezTo>
                <a:cubicBezTo>
                  <a:pt x="273250" y="907704"/>
                  <a:pt x="263951" y="911258"/>
                  <a:pt x="254524" y="914400"/>
                </a:cubicBezTo>
                <a:cubicBezTo>
                  <a:pt x="235670" y="926969"/>
                  <a:pt x="210532" y="933254"/>
                  <a:pt x="197963" y="952108"/>
                </a:cubicBezTo>
                <a:cubicBezTo>
                  <a:pt x="191678" y="961535"/>
                  <a:pt x="187120" y="972377"/>
                  <a:pt x="179109" y="980388"/>
                </a:cubicBezTo>
                <a:cubicBezTo>
                  <a:pt x="165152" y="994344"/>
                  <a:pt x="94076" y="1040219"/>
                  <a:pt x="84841" y="1046376"/>
                </a:cubicBezTo>
                <a:cubicBezTo>
                  <a:pt x="75414" y="1052660"/>
                  <a:pt x="64572" y="1057218"/>
                  <a:pt x="56561" y="1065229"/>
                </a:cubicBezTo>
                <a:cubicBezTo>
                  <a:pt x="20269" y="1101521"/>
                  <a:pt x="39373" y="1086115"/>
                  <a:pt x="0" y="1112363"/>
                </a:cubicBezTo>
                <a:cubicBezTo>
                  <a:pt x="18433" y="1140012"/>
                  <a:pt x="20475" y="1137700"/>
                  <a:pt x="28280" y="1168924"/>
                </a:cubicBezTo>
                <a:cubicBezTo>
                  <a:pt x="29042" y="1171973"/>
                  <a:pt x="28280" y="1175209"/>
                  <a:pt x="28280" y="11783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476973" y="1348035"/>
            <a:ext cx="886120" cy="241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/>
          <p:nvPr/>
        </p:nvSpPr>
        <p:spPr>
          <a:xfrm>
            <a:off x="5288364" y="910585"/>
            <a:ext cx="467897" cy="572286"/>
          </a:xfrm>
          <a:custGeom>
            <a:avLst/>
            <a:gdLst>
              <a:gd name="connsiteX0" fmla="*/ 73 w 467897"/>
              <a:gd name="connsiteY0" fmla="*/ 211206 h 572286"/>
              <a:gd name="connsiteX1" fmla="*/ 28353 w 467897"/>
              <a:gd name="connsiteY1" fmla="*/ 371462 h 572286"/>
              <a:gd name="connsiteX2" fmla="*/ 37780 w 467897"/>
              <a:gd name="connsiteY2" fmla="*/ 569425 h 572286"/>
              <a:gd name="connsiteX3" fmla="*/ 66061 w 467897"/>
              <a:gd name="connsiteY3" fmla="*/ 550571 h 572286"/>
              <a:gd name="connsiteX4" fmla="*/ 132048 w 467897"/>
              <a:gd name="connsiteY4" fmla="*/ 512864 h 572286"/>
              <a:gd name="connsiteX5" fmla="*/ 198036 w 467897"/>
              <a:gd name="connsiteY5" fmla="*/ 428023 h 572286"/>
              <a:gd name="connsiteX6" fmla="*/ 226316 w 467897"/>
              <a:gd name="connsiteY6" fmla="*/ 409169 h 572286"/>
              <a:gd name="connsiteX7" fmla="*/ 311158 w 467897"/>
              <a:gd name="connsiteY7" fmla="*/ 343181 h 572286"/>
              <a:gd name="connsiteX8" fmla="*/ 358292 w 467897"/>
              <a:gd name="connsiteY8" fmla="*/ 324328 h 572286"/>
              <a:gd name="connsiteX9" fmla="*/ 386572 w 467897"/>
              <a:gd name="connsiteY9" fmla="*/ 305474 h 572286"/>
              <a:gd name="connsiteX10" fmla="*/ 443133 w 467897"/>
              <a:gd name="connsiteY10" fmla="*/ 286621 h 572286"/>
              <a:gd name="connsiteX11" fmla="*/ 433706 w 467897"/>
              <a:gd name="connsiteY11" fmla="*/ 3817 h 572286"/>
              <a:gd name="connsiteX12" fmla="*/ 395999 w 467897"/>
              <a:gd name="connsiteY12" fmla="*/ 22670 h 572286"/>
              <a:gd name="connsiteX13" fmla="*/ 367718 w 467897"/>
              <a:gd name="connsiteY13" fmla="*/ 32097 h 572286"/>
              <a:gd name="connsiteX14" fmla="*/ 301731 w 467897"/>
              <a:gd name="connsiteY14" fmla="*/ 88658 h 572286"/>
              <a:gd name="connsiteX15" fmla="*/ 273450 w 467897"/>
              <a:gd name="connsiteY15" fmla="*/ 116938 h 572286"/>
              <a:gd name="connsiteX16" fmla="*/ 235743 w 467897"/>
              <a:gd name="connsiteY16" fmla="*/ 126365 h 572286"/>
              <a:gd name="connsiteX17" fmla="*/ 216890 w 467897"/>
              <a:gd name="connsiteY17" fmla="*/ 154645 h 572286"/>
              <a:gd name="connsiteX18" fmla="*/ 150902 w 467897"/>
              <a:gd name="connsiteY18" fmla="*/ 192353 h 572286"/>
              <a:gd name="connsiteX19" fmla="*/ 94341 w 467897"/>
              <a:gd name="connsiteY19" fmla="*/ 211206 h 572286"/>
              <a:gd name="connsiteX20" fmla="*/ 66061 w 467897"/>
              <a:gd name="connsiteY20" fmla="*/ 230060 h 572286"/>
              <a:gd name="connsiteX21" fmla="*/ 37780 w 467897"/>
              <a:gd name="connsiteY21" fmla="*/ 239487 h 572286"/>
              <a:gd name="connsiteX22" fmla="*/ 73 w 467897"/>
              <a:gd name="connsiteY22" fmla="*/ 211206 h 57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7897" h="572286">
                <a:moveTo>
                  <a:pt x="73" y="211206"/>
                </a:moveTo>
                <a:cubicBezTo>
                  <a:pt x="-1498" y="233202"/>
                  <a:pt x="22675" y="317516"/>
                  <a:pt x="28353" y="371462"/>
                </a:cubicBezTo>
                <a:cubicBezTo>
                  <a:pt x="35269" y="437161"/>
                  <a:pt x="24170" y="504780"/>
                  <a:pt x="37780" y="569425"/>
                </a:cubicBezTo>
                <a:cubicBezTo>
                  <a:pt x="40114" y="580512"/>
                  <a:pt x="56224" y="556192"/>
                  <a:pt x="66061" y="550571"/>
                </a:cubicBezTo>
                <a:cubicBezTo>
                  <a:pt x="149774" y="502736"/>
                  <a:pt x="63154" y="558795"/>
                  <a:pt x="132048" y="512864"/>
                </a:cubicBezTo>
                <a:cubicBezTo>
                  <a:pt x="158329" y="473443"/>
                  <a:pt x="164806" y="455715"/>
                  <a:pt x="198036" y="428023"/>
                </a:cubicBezTo>
                <a:cubicBezTo>
                  <a:pt x="206740" y="420770"/>
                  <a:pt x="217612" y="416422"/>
                  <a:pt x="226316" y="409169"/>
                </a:cubicBezTo>
                <a:cubicBezTo>
                  <a:pt x="263160" y="378466"/>
                  <a:pt x="256184" y="365170"/>
                  <a:pt x="311158" y="343181"/>
                </a:cubicBezTo>
                <a:cubicBezTo>
                  <a:pt x="326869" y="336897"/>
                  <a:pt x="343157" y="331896"/>
                  <a:pt x="358292" y="324328"/>
                </a:cubicBezTo>
                <a:cubicBezTo>
                  <a:pt x="368425" y="319261"/>
                  <a:pt x="376219" y="310075"/>
                  <a:pt x="386572" y="305474"/>
                </a:cubicBezTo>
                <a:cubicBezTo>
                  <a:pt x="404733" y="297403"/>
                  <a:pt x="443133" y="286621"/>
                  <a:pt x="443133" y="286621"/>
                </a:cubicBezTo>
                <a:cubicBezTo>
                  <a:pt x="476483" y="186571"/>
                  <a:pt x="478803" y="191722"/>
                  <a:pt x="433706" y="3817"/>
                </a:cubicBezTo>
                <a:cubicBezTo>
                  <a:pt x="430427" y="-9847"/>
                  <a:pt x="408915" y="17135"/>
                  <a:pt x="395999" y="22670"/>
                </a:cubicBezTo>
                <a:cubicBezTo>
                  <a:pt x="386865" y="26584"/>
                  <a:pt x="377145" y="28955"/>
                  <a:pt x="367718" y="32097"/>
                </a:cubicBezTo>
                <a:cubicBezTo>
                  <a:pt x="254439" y="145376"/>
                  <a:pt x="387863" y="16882"/>
                  <a:pt x="301731" y="88658"/>
                </a:cubicBezTo>
                <a:cubicBezTo>
                  <a:pt x="291489" y="97193"/>
                  <a:pt x="285025" y="110324"/>
                  <a:pt x="273450" y="116938"/>
                </a:cubicBezTo>
                <a:cubicBezTo>
                  <a:pt x="262201" y="123366"/>
                  <a:pt x="248312" y="123223"/>
                  <a:pt x="235743" y="126365"/>
                </a:cubicBezTo>
                <a:cubicBezTo>
                  <a:pt x="229459" y="135792"/>
                  <a:pt x="224901" y="146634"/>
                  <a:pt x="216890" y="154645"/>
                </a:cubicBezTo>
                <a:cubicBezTo>
                  <a:pt x="205553" y="165982"/>
                  <a:pt x="163224" y="187424"/>
                  <a:pt x="150902" y="192353"/>
                </a:cubicBezTo>
                <a:cubicBezTo>
                  <a:pt x="132450" y="199734"/>
                  <a:pt x="110877" y="200182"/>
                  <a:pt x="94341" y="211206"/>
                </a:cubicBezTo>
                <a:cubicBezTo>
                  <a:pt x="84914" y="217491"/>
                  <a:pt x="76194" y="224993"/>
                  <a:pt x="66061" y="230060"/>
                </a:cubicBezTo>
                <a:cubicBezTo>
                  <a:pt x="57173" y="234504"/>
                  <a:pt x="47335" y="236757"/>
                  <a:pt x="37780" y="239487"/>
                </a:cubicBezTo>
                <a:cubicBezTo>
                  <a:pt x="25323" y="243046"/>
                  <a:pt x="1644" y="189210"/>
                  <a:pt x="73" y="21120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63" idx="1"/>
            <a:endCxn id="8" idx="8"/>
          </p:cNvCxnSpPr>
          <p:nvPr/>
        </p:nvCxnSpPr>
        <p:spPr>
          <a:xfrm flipH="1" flipV="1">
            <a:off x="5646656" y="1234913"/>
            <a:ext cx="3320400" cy="83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1"/>
            <a:endCxn id="8" idx="7"/>
          </p:cNvCxnSpPr>
          <p:nvPr/>
        </p:nvCxnSpPr>
        <p:spPr>
          <a:xfrm flipH="1" flipV="1">
            <a:off x="5599522" y="1253766"/>
            <a:ext cx="1949034" cy="168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844619" y="5063380"/>
            <a:ext cx="1030663" cy="51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Imperx</a:t>
            </a:r>
            <a:endParaRPr lang="en-US" sz="800" dirty="0"/>
          </a:p>
        </p:txBody>
      </p:sp>
      <p:cxnSp>
        <p:nvCxnSpPr>
          <p:cNvPr id="21" name="Straight Connector 20"/>
          <p:cNvCxnSpPr>
            <a:stCxn id="15" idx="0"/>
            <a:endCxn id="22" idx="7"/>
          </p:cNvCxnSpPr>
          <p:nvPr/>
        </p:nvCxnSpPr>
        <p:spPr>
          <a:xfrm flipH="1" flipV="1">
            <a:off x="5599522" y="2560567"/>
            <a:ext cx="760429" cy="250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5288364" y="2217386"/>
            <a:ext cx="467897" cy="572286"/>
          </a:xfrm>
          <a:custGeom>
            <a:avLst/>
            <a:gdLst>
              <a:gd name="connsiteX0" fmla="*/ 73 w 467897"/>
              <a:gd name="connsiteY0" fmla="*/ 211206 h 572286"/>
              <a:gd name="connsiteX1" fmla="*/ 28353 w 467897"/>
              <a:gd name="connsiteY1" fmla="*/ 371462 h 572286"/>
              <a:gd name="connsiteX2" fmla="*/ 37780 w 467897"/>
              <a:gd name="connsiteY2" fmla="*/ 569425 h 572286"/>
              <a:gd name="connsiteX3" fmla="*/ 66061 w 467897"/>
              <a:gd name="connsiteY3" fmla="*/ 550571 h 572286"/>
              <a:gd name="connsiteX4" fmla="*/ 132048 w 467897"/>
              <a:gd name="connsiteY4" fmla="*/ 512864 h 572286"/>
              <a:gd name="connsiteX5" fmla="*/ 198036 w 467897"/>
              <a:gd name="connsiteY5" fmla="*/ 428023 h 572286"/>
              <a:gd name="connsiteX6" fmla="*/ 226316 w 467897"/>
              <a:gd name="connsiteY6" fmla="*/ 409169 h 572286"/>
              <a:gd name="connsiteX7" fmla="*/ 311158 w 467897"/>
              <a:gd name="connsiteY7" fmla="*/ 343181 h 572286"/>
              <a:gd name="connsiteX8" fmla="*/ 358292 w 467897"/>
              <a:gd name="connsiteY8" fmla="*/ 324328 h 572286"/>
              <a:gd name="connsiteX9" fmla="*/ 386572 w 467897"/>
              <a:gd name="connsiteY9" fmla="*/ 305474 h 572286"/>
              <a:gd name="connsiteX10" fmla="*/ 443133 w 467897"/>
              <a:gd name="connsiteY10" fmla="*/ 286621 h 572286"/>
              <a:gd name="connsiteX11" fmla="*/ 433706 w 467897"/>
              <a:gd name="connsiteY11" fmla="*/ 3817 h 572286"/>
              <a:gd name="connsiteX12" fmla="*/ 395999 w 467897"/>
              <a:gd name="connsiteY12" fmla="*/ 22670 h 572286"/>
              <a:gd name="connsiteX13" fmla="*/ 367718 w 467897"/>
              <a:gd name="connsiteY13" fmla="*/ 32097 h 572286"/>
              <a:gd name="connsiteX14" fmla="*/ 301731 w 467897"/>
              <a:gd name="connsiteY14" fmla="*/ 88658 h 572286"/>
              <a:gd name="connsiteX15" fmla="*/ 273450 w 467897"/>
              <a:gd name="connsiteY15" fmla="*/ 116938 h 572286"/>
              <a:gd name="connsiteX16" fmla="*/ 235743 w 467897"/>
              <a:gd name="connsiteY16" fmla="*/ 126365 h 572286"/>
              <a:gd name="connsiteX17" fmla="*/ 216890 w 467897"/>
              <a:gd name="connsiteY17" fmla="*/ 154645 h 572286"/>
              <a:gd name="connsiteX18" fmla="*/ 150902 w 467897"/>
              <a:gd name="connsiteY18" fmla="*/ 192353 h 572286"/>
              <a:gd name="connsiteX19" fmla="*/ 94341 w 467897"/>
              <a:gd name="connsiteY19" fmla="*/ 211206 h 572286"/>
              <a:gd name="connsiteX20" fmla="*/ 66061 w 467897"/>
              <a:gd name="connsiteY20" fmla="*/ 230060 h 572286"/>
              <a:gd name="connsiteX21" fmla="*/ 37780 w 467897"/>
              <a:gd name="connsiteY21" fmla="*/ 239487 h 572286"/>
              <a:gd name="connsiteX22" fmla="*/ 73 w 467897"/>
              <a:gd name="connsiteY22" fmla="*/ 211206 h 57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7897" h="572286">
                <a:moveTo>
                  <a:pt x="73" y="211206"/>
                </a:moveTo>
                <a:cubicBezTo>
                  <a:pt x="-1498" y="233202"/>
                  <a:pt x="22675" y="317516"/>
                  <a:pt x="28353" y="371462"/>
                </a:cubicBezTo>
                <a:cubicBezTo>
                  <a:pt x="35269" y="437161"/>
                  <a:pt x="24170" y="504780"/>
                  <a:pt x="37780" y="569425"/>
                </a:cubicBezTo>
                <a:cubicBezTo>
                  <a:pt x="40114" y="580512"/>
                  <a:pt x="56224" y="556192"/>
                  <a:pt x="66061" y="550571"/>
                </a:cubicBezTo>
                <a:cubicBezTo>
                  <a:pt x="149774" y="502736"/>
                  <a:pt x="63154" y="558795"/>
                  <a:pt x="132048" y="512864"/>
                </a:cubicBezTo>
                <a:cubicBezTo>
                  <a:pt x="158329" y="473443"/>
                  <a:pt x="164806" y="455715"/>
                  <a:pt x="198036" y="428023"/>
                </a:cubicBezTo>
                <a:cubicBezTo>
                  <a:pt x="206740" y="420770"/>
                  <a:pt x="217612" y="416422"/>
                  <a:pt x="226316" y="409169"/>
                </a:cubicBezTo>
                <a:cubicBezTo>
                  <a:pt x="263160" y="378466"/>
                  <a:pt x="256184" y="365170"/>
                  <a:pt x="311158" y="343181"/>
                </a:cubicBezTo>
                <a:cubicBezTo>
                  <a:pt x="326869" y="336897"/>
                  <a:pt x="343157" y="331896"/>
                  <a:pt x="358292" y="324328"/>
                </a:cubicBezTo>
                <a:cubicBezTo>
                  <a:pt x="368425" y="319261"/>
                  <a:pt x="376219" y="310075"/>
                  <a:pt x="386572" y="305474"/>
                </a:cubicBezTo>
                <a:cubicBezTo>
                  <a:pt x="404733" y="297403"/>
                  <a:pt x="443133" y="286621"/>
                  <a:pt x="443133" y="286621"/>
                </a:cubicBezTo>
                <a:cubicBezTo>
                  <a:pt x="476483" y="186571"/>
                  <a:pt x="478803" y="191722"/>
                  <a:pt x="433706" y="3817"/>
                </a:cubicBezTo>
                <a:cubicBezTo>
                  <a:pt x="430427" y="-9847"/>
                  <a:pt x="408915" y="17135"/>
                  <a:pt x="395999" y="22670"/>
                </a:cubicBezTo>
                <a:cubicBezTo>
                  <a:pt x="386865" y="26584"/>
                  <a:pt x="377145" y="28955"/>
                  <a:pt x="367718" y="32097"/>
                </a:cubicBezTo>
                <a:cubicBezTo>
                  <a:pt x="254439" y="145376"/>
                  <a:pt x="387863" y="16882"/>
                  <a:pt x="301731" y="88658"/>
                </a:cubicBezTo>
                <a:cubicBezTo>
                  <a:pt x="291489" y="97193"/>
                  <a:pt x="285025" y="110324"/>
                  <a:pt x="273450" y="116938"/>
                </a:cubicBezTo>
                <a:cubicBezTo>
                  <a:pt x="262201" y="123366"/>
                  <a:pt x="248312" y="123223"/>
                  <a:pt x="235743" y="126365"/>
                </a:cubicBezTo>
                <a:cubicBezTo>
                  <a:pt x="229459" y="135792"/>
                  <a:pt x="224901" y="146634"/>
                  <a:pt x="216890" y="154645"/>
                </a:cubicBezTo>
                <a:cubicBezTo>
                  <a:pt x="205553" y="165982"/>
                  <a:pt x="163224" y="187424"/>
                  <a:pt x="150902" y="192353"/>
                </a:cubicBezTo>
                <a:cubicBezTo>
                  <a:pt x="132450" y="199734"/>
                  <a:pt x="110877" y="200182"/>
                  <a:pt x="94341" y="211206"/>
                </a:cubicBezTo>
                <a:cubicBezTo>
                  <a:pt x="84914" y="217491"/>
                  <a:pt x="76194" y="224993"/>
                  <a:pt x="66061" y="230060"/>
                </a:cubicBezTo>
                <a:cubicBezTo>
                  <a:pt x="57173" y="234504"/>
                  <a:pt x="47335" y="236757"/>
                  <a:pt x="37780" y="239487"/>
                </a:cubicBezTo>
                <a:cubicBezTo>
                  <a:pt x="25323" y="243046"/>
                  <a:pt x="1644" y="189210"/>
                  <a:pt x="73" y="211206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62" idx="1"/>
            <a:endCxn id="22" idx="8"/>
          </p:cNvCxnSpPr>
          <p:nvPr/>
        </p:nvCxnSpPr>
        <p:spPr>
          <a:xfrm flipH="1" flipV="1">
            <a:off x="5646656" y="2541714"/>
            <a:ext cx="3320400" cy="87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22" idx="7"/>
          </p:cNvCxnSpPr>
          <p:nvPr/>
        </p:nvCxnSpPr>
        <p:spPr>
          <a:xfrm flipH="1" flipV="1">
            <a:off x="5599522" y="2560567"/>
            <a:ext cx="2049982" cy="1691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7407017" y="2860139"/>
            <a:ext cx="966486" cy="51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kern="700" dirty="0" smtClean="0">
                <a:solidFill>
                  <a:schemeClr val="bg1"/>
                </a:solidFill>
              </a:rPr>
              <a:t>12”</a:t>
            </a:r>
          </a:p>
          <a:p>
            <a:pPr algn="ctr"/>
            <a:r>
              <a:rPr lang="en-US" sz="900" kern="700" dirty="0" smtClean="0">
                <a:solidFill>
                  <a:schemeClr val="bg1"/>
                </a:solidFill>
              </a:rPr>
              <a:t>projector</a:t>
            </a:r>
            <a:endParaRPr lang="en-US" sz="900" kern="7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97586" y="1341329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49489" y="4121334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80012" y="325236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96932" y="2416902"/>
            <a:ext cx="245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 smtClean="0">
                <a:solidFill>
                  <a:schemeClr val="accent1"/>
                </a:solidFill>
              </a:rPr>
              <a:t>.</a:t>
            </a:r>
          </a:p>
          <a:p>
            <a:r>
              <a:rPr lang="en-US" b="1" dirty="0">
                <a:solidFill>
                  <a:schemeClr val="accent1"/>
                </a:solidFill>
              </a:rPr>
              <a:t>.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92719" y="4841473"/>
            <a:ext cx="1326036" cy="1274952"/>
            <a:chOff x="540471" y="5586190"/>
            <a:chExt cx="1326036" cy="1274952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1253765" y="5854045"/>
              <a:ext cx="612742" cy="4430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540471" y="5586190"/>
              <a:ext cx="722721" cy="707392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1253765" y="6293582"/>
              <a:ext cx="1572" cy="567560"/>
            </a:xfrm>
            <a:prstGeom prst="straightConnector1">
              <a:avLst/>
            </a:prstGeom>
            <a:ln w="349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4899413" y="4739996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463398" y="4467062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Z</a:t>
            </a:r>
            <a:r>
              <a:rPr lang="en-US" baseline="-25000" dirty="0" smtClean="0"/>
              <a:t>world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4151217" y="5967993"/>
            <a:ext cx="658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5571536" y="3079318"/>
            <a:ext cx="6321102" cy="3473644"/>
            <a:chOff x="2193003" y="3191799"/>
            <a:chExt cx="6321102" cy="347364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193003" y="6024784"/>
              <a:ext cx="691434" cy="6406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2897918" y="3191799"/>
              <a:ext cx="5616187" cy="3473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9" name="Straight Connector 48"/>
          <p:cNvCxnSpPr/>
          <p:nvPr/>
        </p:nvCxnSpPr>
        <p:spPr>
          <a:xfrm flipH="1">
            <a:off x="5571536" y="5610005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270912" y="6244863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880366" y="2791368"/>
            <a:ext cx="24543" cy="32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544884">
            <a:off x="8407126" y="4478050"/>
            <a:ext cx="13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45’ Carriage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8407615" y="4121334"/>
            <a:ext cx="1034897" cy="61866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47175" y="4201668"/>
            <a:ext cx="966486" cy="5184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kern="700" dirty="0" smtClean="0">
                <a:solidFill>
                  <a:schemeClr val="bg1"/>
                </a:solidFill>
              </a:rPr>
              <a:t>12”</a:t>
            </a:r>
          </a:p>
          <a:p>
            <a:pPr algn="ctr"/>
            <a:r>
              <a:rPr lang="en-US" sz="900" kern="700" dirty="0" smtClean="0">
                <a:solidFill>
                  <a:schemeClr val="bg1"/>
                </a:solidFill>
              </a:rPr>
              <a:t>projector</a:t>
            </a:r>
            <a:endParaRPr lang="en-US" sz="900" kern="700" dirty="0">
              <a:solidFill>
                <a:schemeClr val="bg1"/>
              </a:solidFill>
            </a:endParaRPr>
          </a:p>
        </p:txBody>
      </p:sp>
      <p:sp>
        <p:nvSpPr>
          <p:cNvPr id="58" name="Title 57"/>
          <p:cNvSpPr>
            <a:spLocks noGrp="1"/>
          </p:cNvSpPr>
          <p:nvPr>
            <p:ph type="title"/>
          </p:nvPr>
        </p:nvSpPr>
        <p:spPr>
          <a:xfrm>
            <a:off x="92495" y="73014"/>
            <a:ext cx="9842369" cy="51509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BSL Dev Cell: Structured Light Configuration</a:t>
            </a:r>
            <a:endParaRPr lang="en-US" sz="3200" dirty="0"/>
          </a:p>
        </p:txBody>
      </p:sp>
      <p:sp>
        <p:nvSpPr>
          <p:cNvPr id="61" name="Oval 60"/>
          <p:cNvSpPr/>
          <p:nvPr/>
        </p:nvSpPr>
        <p:spPr>
          <a:xfrm>
            <a:off x="5844619" y="3717868"/>
            <a:ext cx="1030663" cy="51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Imperx</a:t>
            </a:r>
            <a:endParaRPr lang="en-US" sz="800" dirty="0"/>
          </a:p>
        </p:txBody>
      </p:sp>
      <p:sp>
        <p:nvSpPr>
          <p:cNvPr id="62" name="Oval 61"/>
          <p:cNvSpPr/>
          <p:nvPr/>
        </p:nvSpPr>
        <p:spPr>
          <a:xfrm>
            <a:off x="8816119" y="3336076"/>
            <a:ext cx="1030663" cy="51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Imperx</a:t>
            </a:r>
            <a:endParaRPr lang="en-US" sz="800" dirty="0"/>
          </a:p>
        </p:txBody>
      </p:sp>
      <p:sp>
        <p:nvSpPr>
          <p:cNvPr id="63" name="Oval 62"/>
          <p:cNvSpPr/>
          <p:nvPr/>
        </p:nvSpPr>
        <p:spPr>
          <a:xfrm>
            <a:off x="8816119" y="1990564"/>
            <a:ext cx="1030663" cy="518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Imperx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263952" y="1482870"/>
            <a:ext cx="40815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Notes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Nominal baseline is 4 feet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2 feet between Imperx and projector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Brackets must be adjustable to rotate +- 5 degrees around X</a:t>
            </a:r>
            <a:r>
              <a:rPr lang="en-US" baseline="-25000" dirty="0" smtClean="0"/>
              <a:t>world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world</a:t>
            </a:r>
            <a:endParaRPr lang="en-US" baseline="-25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baseline pros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Minimizes projector glare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Improves triangulation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baseline cons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Depth of focus issue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Carriage mount?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Overlapping SLS patterns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Additional timing constraints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325383" y="44527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~x10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7025489" y="2860139"/>
            <a:ext cx="27161" cy="3997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1995985" y="67562"/>
            <a:ext cx="27161" cy="3997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059106" y="73014"/>
            <a:ext cx="4993907" cy="2805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7019248" y="4056032"/>
            <a:ext cx="4993907" cy="2805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148412" y="5012022"/>
            <a:ext cx="448971" cy="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127858" y="6753785"/>
            <a:ext cx="448971" cy="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372897" y="5016549"/>
            <a:ext cx="0" cy="17371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326921" y="5682097"/>
            <a:ext cx="207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Cameras back here?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9972389" y="5704708"/>
            <a:ext cx="198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Controls discussion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19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309" b="37271"/>
          <a:stretch/>
        </p:blipFill>
        <p:spPr>
          <a:xfrm rot="5400000">
            <a:off x="4265869" y="1744606"/>
            <a:ext cx="6719767" cy="33643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51698" y="830910"/>
            <a:ext cx="140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Table 6’ X 2’6”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470794" y="4511332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70794" y="3741445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95479" y="4506275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95533" y="3741865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4060985" y="2742149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16200000">
            <a:off x="4838297" y="2744586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0800000">
            <a:off x="4470794" y="5279311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103195" y="599854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16200000">
            <a:off x="4065893" y="2524606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6200000">
            <a:off x="4837094" y="2522452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296963" y="1867287"/>
            <a:ext cx="140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Locker 4’ X 2’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 rot="10800000">
            <a:off x="10125089" y="1821202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156618" y="2672611"/>
            <a:ext cx="107831" cy="215608"/>
          </a:xfrm>
          <a:prstGeom prst="rect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0264449" y="2626526"/>
            <a:ext cx="140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Electrical Panel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61527" y="6303838"/>
            <a:ext cx="107831" cy="215608"/>
          </a:xfrm>
          <a:prstGeom prst="rect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61526" y="6113996"/>
            <a:ext cx="107831" cy="215608"/>
          </a:xfrm>
          <a:prstGeom prst="rect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472511" y="485775"/>
            <a:ext cx="2135508" cy="2022099"/>
          </a:xfrm>
          <a:prstGeom prst="rect">
            <a:avLst/>
          </a:prstGeom>
          <a:noFill/>
          <a:ln w="95250">
            <a:gradFill flip="none" rotWithShape="1">
              <a:gsLst>
                <a:gs pos="0">
                  <a:srgbClr val="FF0000"/>
                </a:gs>
                <a:gs pos="46000">
                  <a:schemeClr val="bg1"/>
                </a:gs>
                <a:gs pos="100000">
                  <a:srgbClr val="FF0000"/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5400000">
            <a:off x="2699954" y="3217485"/>
            <a:ext cx="3605684" cy="2402945"/>
          </a:xfrm>
          <a:prstGeom prst="rect">
            <a:avLst/>
          </a:prstGeom>
          <a:noFill/>
          <a:ln w="95250"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46000">
                  <a:schemeClr val="bg1"/>
                </a:gs>
                <a:gs pos="100000">
                  <a:srgbClr val="0070C0"/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10800000">
            <a:off x="3472511" y="4034013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10800000">
            <a:off x="5596438" y="5319019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10800000">
            <a:off x="5577001" y="4159789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rot="10800000">
            <a:off x="5592478" y="2862065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0800000">
            <a:off x="5592478" y="1547715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0800000">
            <a:off x="5577001" y="568377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rot="16200000">
            <a:off x="7217160" y="133663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937841" y="492050"/>
            <a:ext cx="107831" cy="215608"/>
          </a:xfrm>
          <a:prstGeom prst="rect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032374" y="599854"/>
            <a:ext cx="107831" cy="215608"/>
          </a:xfrm>
          <a:prstGeom prst="rect">
            <a:avLst/>
          </a:prstGeom>
          <a:solidFill>
            <a:srgbClr val="A5002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10800000">
            <a:off x="2569391" y="4648826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0800000">
            <a:off x="2573025" y="4159789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10800000">
            <a:off x="2573025" y="3672879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 rot="5400000">
            <a:off x="2416570" y="3331903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0800000">
            <a:off x="3534343" y="1518958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0800000">
            <a:off x="3537977" y="1029921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rot="10800000">
            <a:off x="3537977" y="543011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5400000">
            <a:off x="3186452" y="1829315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rot="5400000">
            <a:off x="2682351" y="1853285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 rot="16200000">
            <a:off x="1913544" y="1559647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 rot="16200000">
            <a:off x="1927492" y="526294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16200000">
            <a:off x="1940740" y="263558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10800000">
            <a:off x="2547496" y="1111880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5400000">
            <a:off x="10039204" y="3243063"/>
            <a:ext cx="213463" cy="2370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0341717" y="3207687"/>
            <a:ext cx="1400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Server Rack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3134864" y="696949"/>
            <a:ext cx="213463" cy="2370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694134" y="5275548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 rot="10800000">
            <a:off x="2075485" y="3488357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rot="10800000">
            <a:off x="2079234" y="3973141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10800000">
            <a:off x="2083746" y="4457924"/>
            <a:ext cx="171874" cy="484783"/>
          </a:xfrm>
          <a:prstGeom prst="rect">
            <a:avLst/>
          </a:prstGeom>
          <a:solidFill>
            <a:schemeClr val="tx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 rot="16200000">
            <a:off x="6765908" y="5738848"/>
            <a:ext cx="215662" cy="769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431985" y="258792"/>
            <a:ext cx="8522898" cy="6329662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6229" y="3234924"/>
            <a:ext cx="7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 ft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406908" y="-32813"/>
            <a:ext cx="79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ft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 rot="19469330">
            <a:off x="1421951" y="2694831"/>
            <a:ext cx="2067874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Current 02/19/2018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91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555282" y="1842259"/>
            <a:ext cx="4140679" cy="406123"/>
            <a:chOff x="3674853" y="1094873"/>
            <a:chExt cx="4140679" cy="406123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674853" y="1293962"/>
              <a:ext cx="41406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674853" y="1112808"/>
              <a:ext cx="0" cy="388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7815532" y="1094873"/>
              <a:ext cx="0" cy="388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4555282" y="2248382"/>
            <a:ext cx="0" cy="342655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516957" y="5090474"/>
            <a:ext cx="556182" cy="339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901002" y="5090474"/>
            <a:ext cx="556182" cy="3393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7" idx="7"/>
            <a:endCxn id="21" idx="2"/>
          </p:cNvCxnSpPr>
          <p:nvPr/>
        </p:nvCxnSpPr>
        <p:spPr>
          <a:xfrm flipV="1">
            <a:off x="2991688" y="2126930"/>
            <a:ext cx="1563593" cy="3013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417435" y="1945776"/>
            <a:ext cx="275691" cy="18115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8" idx="1"/>
            <a:endCxn id="21" idx="2"/>
          </p:cNvCxnSpPr>
          <p:nvPr/>
        </p:nvCxnSpPr>
        <p:spPr>
          <a:xfrm flipH="1" flipV="1">
            <a:off x="4555281" y="2126930"/>
            <a:ext cx="1427172" cy="3013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8" idx="2"/>
            <a:endCxn id="17" idx="6"/>
          </p:cNvCxnSpPr>
          <p:nvPr/>
        </p:nvCxnSpPr>
        <p:spPr>
          <a:xfrm flipH="1">
            <a:off x="3073139" y="5260157"/>
            <a:ext cx="282786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2416730" y="5754679"/>
            <a:ext cx="8188425" cy="406123"/>
            <a:chOff x="3674853" y="1094873"/>
            <a:chExt cx="4140679" cy="406123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3674853" y="1293962"/>
              <a:ext cx="414067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3674853" y="1112808"/>
              <a:ext cx="0" cy="388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7815532" y="1094873"/>
              <a:ext cx="0" cy="3881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4378114" y="5791470"/>
            <a:ext cx="508690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Rail Carriage: </a:t>
            </a:r>
            <a:r>
              <a:rPr lang="en-US" i="1" dirty="0" err="1" smtClean="0"/>
              <a:t>SurfaceLength</a:t>
            </a:r>
            <a:r>
              <a:rPr lang="en-US" dirty="0" smtClean="0"/>
              <a:t> + 0.5*</a:t>
            </a:r>
            <a:r>
              <a:rPr lang="en-US" i="1" dirty="0" smtClean="0"/>
              <a:t>baseline</a:t>
            </a:r>
            <a:r>
              <a:rPr lang="en-US" dirty="0" smtClean="0"/>
              <a:t> + </a:t>
            </a:r>
            <a:r>
              <a:rPr lang="en-US" i="1" dirty="0" smtClean="0"/>
              <a:t>margin</a:t>
            </a:r>
            <a:endParaRPr lang="en-US" i="1" dirty="0"/>
          </a:p>
        </p:txBody>
      </p:sp>
      <p:sp>
        <p:nvSpPr>
          <p:cNvPr id="41" name="Rectangle 40"/>
          <p:cNvSpPr/>
          <p:nvPr/>
        </p:nvSpPr>
        <p:spPr>
          <a:xfrm>
            <a:off x="4076625" y="5052965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baseline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1451461" y="1863409"/>
            <a:ext cx="867266" cy="769945"/>
            <a:chOff x="490194" y="9427"/>
            <a:chExt cx="1112363" cy="1015042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490194" y="1015042"/>
              <a:ext cx="111236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V="1">
              <a:off x="495693" y="9427"/>
              <a:ext cx="0" cy="101504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318727" y="2400139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</a:rPr>
              <a:t>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225485" y="150162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Z</a:t>
            </a:r>
            <a:r>
              <a:rPr lang="en-US" baseline="-25000" dirty="0" smtClean="0">
                <a:solidFill>
                  <a:srgbClr val="FF0000"/>
                </a:solidFill>
              </a:rPr>
              <a:t>world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184474" y="1842259"/>
            <a:ext cx="15745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Surface Length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095852" y="1716700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FOV</a:t>
            </a:r>
            <a:endParaRPr lang="en-US" sz="1200" dirty="0"/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>
          <a:xfrm>
            <a:off x="225458" y="134196"/>
            <a:ext cx="10515600" cy="60502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Rail Length Requirement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722085" y="2122497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39’2” 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661895" y="6116944"/>
            <a:ext cx="591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~45’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17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Scanning Requirement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Entire scan in 5 minutes</a:t>
            </a:r>
          </a:p>
          <a:p>
            <a:r>
              <a:rPr lang="en-US" dirty="0" smtClean="0"/>
              <a:t>Assuming 6-inch moves, that’s about 3.7 seconds per move</a:t>
            </a:r>
          </a:p>
          <a:p>
            <a:pPr lvl="1"/>
            <a:r>
              <a:rPr lang="en-US" dirty="0" smtClean="0"/>
              <a:t>At 1:1 </a:t>
            </a:r>
            <a:r>
              <a:rPr lang="en-US" dirty="0" err="1" smtClean="0"/>
              <a:t>move:image</a:t>
            </a:r>
            <a:r>
              <a:rPr lang="en-US" dirty="0" smtClean="0"/>
              <a:t> ratio, that’s 1.6 seconds to move 6 inches and 1.6 seconds to collect imagery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70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Controller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50" y="1850922"/>
            <a:ext cx="88201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Given extrinsics between the scanning camera and the world, and the registered h-stab mesh in the world, determine the optimal focus state for that camera</a:t>
            </a:r>
          </a:p>
          <a:p>
            <a:r>
              <a:rPr lang="en-US" dirty="0" smtClean="0"/>
              <a:t>Map focus values to physical distances along camera optical axis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Determine focus value bounds that we care about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Hold calibration board at front of h-stab and run focuser operation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 smtClean="0"/>
              <a:t>Hold calibration board at back of h-stab and run focuser operation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Compute intrinsics at focus state increments of X between bounds above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Place calibration board within bounds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Run focuser operation to determine optimal focus state for current board position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Using interpolated intrinsics, estimate 3D pose of the board, </a:t>
            </a:r>
            <a:r>
              <a:rPr lang="en-US" dirty="0" err="1" smtClean="0"/>
              <a:t>unproject</a:t>
            </a:r>
            <a:r>
              <a:rPr lang="en-US" dirty="0" smtClean="0"/>
              <a:t> the principal point to 3D, and associate this distance with current focus state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Repeat steps 3 through 5 until we’re sufficiently sampled</a:t>
            </a:r>
          </a:p>
        </p:txBody>
      </p:sp>
      <p:pic>
        <p:nvPicPr>
          <p:cNvPr id="3074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062" y="2135597"/>
            <a:ext cx="2928938" cy="4722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20258" r="11988" b="25824"/>
          <a:stretch/>
        </p:blipFill>
        <p:spPr>
          <a:xfrm rot="10800000">
            <a:off x="8696325" y="365125"/>
            <a:ext cx="3038475" cy="164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2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2"/>
            <a:ext cx="10515600" cy="490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Acuity-Driven Focus Control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5952067" y="1366750"/>
            <a:ext cx="5639858" cy="5194917"/>
            <a:chOff x="5952067" y="1366750"/>
            <a:chExt cx="5639858" cy="51949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2067" y="1366750"/>
              <a:ext cx="5639858" cy="349999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4139" y="4866745"/>
              <a:ext cx="2948594" cy="169174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907867" y="4866745"/>
              <a:ext cx="2954866" cy="16949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7509933" y="4707467"/>
              <a:ext cx="404206" cy="185102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7907867" y="4360333"/>
              <a:ext cx="2954866" cy="5064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0486" y="166813"/>
            <a:ext cx="2886305" cy="147889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108998" y="-4234"/>
            <a:ext cx="2954866" cy="16499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238067" y="1690688"/>
            <a:ext cx="3825797" cy="153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712036" y="44077"/>
            <a:ext cx="1396962" cy="295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596" y="5193904"/>
            <a:ext cx="4859337" cy="171172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25261" y="5123422"/>
            <a:ext cx="4984671" cy="16917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612467" y="4521200"/>
            <a:ext cx="897465" cy="602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525261" y="4428068"/>
            <a:ext cx="3587672" cy="69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79841"/>
              </p:ext>
            </p:extLst>
          </p:nvPr>
        </p:nvGraphicFramePr>
        <p:xfrm>
          <a:off x="67732" y="571289"/>
          <a:ext cx="6237701" cy="1874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1135"/>
                <a:gridCol w="4366566"/>
              </a:tblGrid>
              <a:tr h="323013">
                <a:tc>
                  <a:txBody>
                    <a:bodyPr/>
                    <a:lstStyle/>
                    <a:p>
                      <a:r>
                        <a:rPr lang="en-US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2018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MultiLensStateCameraObservations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Pose observations for a single camera</a:t>
                      </a:r>
                      <a:r>
                        <a:rPr lang="en-US" sz="900" baseline="0" dirty="0" smtClean="0"/>
                        <a:t> spanning multiple lens states</a:t>
                      </a:r>
                      <a:endParaRPr lang="en-US" sz="900" dirty="0"/>
                    </a:p>
                  </a:txBody>
                  <a:tcPr/>
                </a:tc>
              </a:tr>
              <a:tr h="32301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SensorFOVGroups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Group</a:t>
                      </a:r>
                      <a:r>
                        <a:rPr lang="en-US" sz="900" baseline="0" dirty="0" smtClean="0"/>
                        <a:t> sensors by overlapping field of view.  At most one Acuity is expected in each group.  Used by Acuity extrinsics and lens state selector.</a:t>
                      </a:r>
                      <a:endParaRPr lang="en-US" sz="900" dirty="0"/>
                    </a:p>
                  </a:txBody>
                  <a:tcPr/>
                </a:tc>
              </a:tr>
              <a:tr h="2018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LensState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Zoom, aperture, focus state of a camera</a:t>
                      </a:r>
                      <a:endParaRPr lang="en-US" sz="900" dirty="0"/>
                    </a:p>
                  </a:txBody>
                  <a:tcPr/>
                </a:tc>
              </a:tr>
              <a:tr h="2018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MultiCameraExtrinsicData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Position and orientation of many</a:t>
                      </a:r>
                      <a:r>
                        <a:rPr lang="en-US" sz="900" baseline="0" dirty="0" smtClean="0"/>
                        <a:t> cameras and Acuitys </a:t>
                      </a:r>
                      <a:r>
                        <a:rPr lang="en-US" sz="900" dirty="0" smtClean="0"/>
                        <a:t>in a common coordinate system</a:t>
                      </a:r>
                      <a:endParaRPr lang="en-US" sz="900" dirty="0"/>
                    </a:p>
                  </a:txBody>
                  <a:tcPr/>
                </a:tc>
              </a:tr>
              <a:tr h="2018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MultiLensStateIntrinsicData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Dynamic intrinsics of a single camera.  IntrinsicData objects organized LensState.</a:t>
                      </a:r>
                      <a:r>
                        <a:rPr lang="en-US" sz="900" baseline="0" dirty="0" smtClean="0"/>
                        <a:t>  </a:t>
                      </a:r>
                      <a:endParaRPr lang="en-US" sz="900" dirty="0"/>
                    </a:p>
                  </a:txBody>
                  <a:tcPr/>
                </a:tc>
              </a:tr>
              <a:tr h="201883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MultiCameraLensStateLUT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Physical focus distances associated with</a:t>
                      </a:r>
                      <a:r>
                        <a:rPr lang="en-US" sz="900" baseline="0" dirty="0" smtClean="0"/>
                        <a:t> lens states for multiple cameras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9491713"/>
              </p:ext>
            </p:extLst>
          </p:nvPr>
        </p:nvGraphicFramePr>
        <p:xfrm>
          <a:off x="67732" y="2525588"/>
          <a:ext cx="5469468" cy="2499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8268"/>
                <a:gridCol w="3251200"/>
              </a:tblGrid>
              <a:tr h="360534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6053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Focuser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Determines</a:t>
                      </a:r>
                      <a:r>
                        <a:rPr lang="en-US" sz="1000" baseline="0" dirty="0" smtClean="0"/>
                        <a:t> sharpness of a greyscale image of a black-and-white object.  Decreasing metric is increasing sharpness.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053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CameraDynamicIntrinsicComputation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Compute IntrinsicData</a:t>
                      </a:r>
                      <a:r>
                        <a:rPr lang="en-US" sz="1000" baseline="0" dirty="0" smtClean="0"/>
                        <a:t> for multiple lens states for multiple cameras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053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RangeFinderCameraExtrinsics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Derive</a:t>
                      </a:r>
                      <a:r>
                        <a:rPr lang="en-US" sz="1000" baseline="0" dirty="0" smtClean="0"/>
                        <a:t> extrinsics between Acuity sensors and associated cameras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60346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MultiCameraLensStateLUTGenerator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Determine physical focus</a:t>
                      </a:r>
                      <a:r>
                        <a:rPr lang="en-US" sz="1000" baseline="0" dirty="0" smtClean="0"/>
                        <a:t> distances that map to multiple lens states of multiple cameras.  Dependent on dynamic intrinsics.  Uses Focuser metric.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60534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MultiCameraLensSelector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For a set of Acuity</a:t>
                      </a:r>
                      <a:r>
                        <a:rPr lang="en-US" sz="1000" baseline="0" dirty="0" smtClean="0"/>
                        <a:t> observations, determine the optimal lens state for each associated camera</a:t>
                      </a:r>
                      <a:endParaRPr lang="en-US" sz="1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243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2"/>
            <a:ext cx="10515600" cy="490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Acuity-Driven Focus Control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213442"/>
              </p:ext>
            </p:extLst>
          </p:nvPr>
        </p:nvGraphicFramePr>
        <p:xfrm>
          <a:off x="1452032" y="1206287"/>
          <a:ext cx="7611535" cy="53398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5840"/>
                <a:gridCol w="4935695"/>
              </a:tblGrid>
              <a:tr h="549096">
                <a:tc>
                  <a:txBody>
                    <a:bodyPr/>
                    <a:lstStyle/>
                    <a:p>
                      <a:r>
                        <a:rPr lang="en-US" dirty="0" smtClean="0"/>
                        <a:t>Workflow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109819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Calibration/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dirty="0" err="1" smtClean="0"/>
                        <a:t>MultiLensStateCalibrationIntrinsicData.wsx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Loads initial </a:t>
                      </a:r>
                      <a:r>
                        <a:rPr lang="en-US" sz="1400" dirty="0" err="1" smtClean="0"/>
                        <a:t>intrinsics</a:t>
                      </a:r>
                      <a:r>
                        <a:rPr lang="en-US" sz="1400" dirty="0" smtClean="0"/>
                        <a:t> from</a:t>
                      </a:r>
                      <a:r>
                        <a:rPr lang="en-US" sz="1400" baseline="0" dirty="0" smtClean="0"/>
                        <a:t> Mongo, computes </a:t>
                      </a:r>
                      <a:r>
                        <a:rPr lang="en-US" sz="1400" b="1" baseline="0" dirty="0" err="1" smtClean="0"/>
                        <a:t>MultiLensStateIntrinsicData</a:t>
                      </a:r>
                      <a:r>
                        <a:rPr lang="en-US" sz="1400" baseline="0" dirty="0" smtClean="0"/>
                        <a:t> for multiple cameras, and publishes those results to Mongo (one doc per camera) to the </a:t>
                      </a:r>
                      <a:r>
                        <a:rPr lang="en-US" sz="1400" b="1" baseline="0" dirty="0" err="1" smtClean="0"/>
                        <a:t>IntrinsicDataDynamic</a:t>
                      </a:r>
                      <a:r>
                        <a:rPr lang="en-US" sz="1400" baseline="0" dirty="0" smtClean="0"/>
                        <a:t> collection (note: </a:t>
                      </a:r>
                      <a:r>
                        <a:rPr lang="en-US" sz="1400" baseline="0" dirty="0" err="1" smtClean="0"/>
                        <a:t>reprojection</a:t>
                      </a:r>
                      <a:r>
                        <a:rPr lang="en-US" sz="1400" baseline="0" dirty="0" smtClean="0"/>
                        <a:t> threshold should be = 10)</a:t>
                      </a:r>
                      <a:endParaRPr lang="en-US" sz="1400" dirty="0"/>
                    </a:p>
                  </a:txBody>
                  <a:tcPr/>
                </a:tc>
              </a:tr>
              <a:tr h="85796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Calibration/</a:t>
                      </a:r>
                      <a:r>
                        <a:rPr lang="en-US" sz="1400" b="1" baseline="0" dirty="0" smtClean="0"/>
                        <a:t> </a:t>
                      </a:r>
                      <a:r>
                        <a:rPr lang="en-US" sz="1400" b="1" baseline="0" dirty="0" err="1" smtClean="0"/>
                        <a:t>MultiLensStateCalibrationExtrinsicData.wsx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Loads dynamic </a:t>
                      </a:r>
                      <a:r>
                        <a:rPr lang="en-US" sz="1400" dirty="0" err="1" smtClean="0"/>
                        <a:t>intrinsics</a:t>
                      </a:r>
                      <a:r>
                        <a:rPr lang="en-US" sz="1400" dirty="0" smtClean="0"/>
                        <a:t> and a</a:t>
                      </a:r>
                      <a:r>
                        <a:rPr lang="en-US" sz="1400" baseline="0" dirty="0" smtClean="0"/>
                        <a:t> set of data with only ONE LENS STATE PER CAMERA (this is a current limitation) and loads the closest </a:t>
                      </a:r>
                      <a:r>
                        <a:rPr lang="en-US" sz="1400" baseline="0" dirty="0" err="1" smtClean="0"/>
                        <a:t>intrinsics</a:t>
                      </a:r>
                      <a:r>
                        <a:rPr lang="en-US" sz="1400" baseline="0" dirty="0" smtClean="0"/>
                        <a:t> match and runs baseline extrinsic calculation.</a:t>
                      </a:r>
                      <a:endParaRPr lang="en-US" sz="1400" dirty="0"/>
                    </a:p>
                  </a:txBody>
                  <a:tcPr/>
                </a:tc>
              </a:tr>
              <a:tr h="109819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Scanning/ </a:t>
                      </a:r>
                      <a:r>
                        <a:rPr lang="en-US" sz="1400" b="1" dirty="0" err="1" smtClean="0"/>
                        <a:t>GeneratorMultiLensStateLUT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Loads dynamic </a:t>
                      </a:r>
                      <a:r>
                        <a:rPr lang="en-US" sz="1400" dirty="0" err="1" smtClean="0"/>
                        <a:t>intrinsics</a:t>
                      </a:r>
                      <a:r>
                        <a:rPr lang="en-US" sz="1400" dirty="0" smtClean="0"/>
                        <a:t> from Mongo and loads pose data</a:t>
                      </a:r>
                      <a:r>
                        <a:rPr lang="en-US" sz="1400" baseline="0" dirty="0" smtClean="0"/>
                        <a:t> for multiple lens states from pose folder, generates a </a:t>
                      </a:r>
                      <a:r>
                        <a:rPr lang="en-US" sz="1400" b="1" baseline="0" dirty="0" err="1" smtClean="0"/>
                        <a:t>MultiCameraLensStateLUT</a:t>
                      </a:r>
                      <a:r>
                        <a:rPr lang="en-US" sz="1400" baseline="0" dirty="0" smtClean="0"/>
                        <a:t>, and publishes that LUT (look-up-table) to Mongo collection </a:t>
                      </a:r>
                      <a:r>
                        <a:rPr lang="en-US" sz="1400" b="1" baseline="0" dirty="0" err="1" smtClean="0"/>
                        <a:t>LensStateLUT</a:t>
                      </a:r>
                      <a:endParaRPr lang="en-US" sz="1400" dirty="0"/>
                    </a:p>
                  </a:txBody>
                  <a:tcPr/>
                </a:tc>
              </a:tr>
              <a:tr h="857963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Calibration/ </a:t>
                      </a:r>
                      <a:r>
                        <a:rPr lang="en-US" sz="1400" b="1" dirty="0" err="1" smtClean="0"/>
                        <a:t>RangeFinderCameraExtrinsics.wsx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Loads dynamic </a:t>
                      </a:r>
                      <a:r>
                        <a:rPr lang="en-US" sz="1400" dirty="0" err="1" smtClean="0"/>
                        <a:t>intrinsics</a:t>
                      </a:r>
                      <a:r>
                        <a:rPr lang="en-US" sz="1400" baseline="0" dirty="0" smtClean="0"/>
                        <a:t> and </a:t>
                      </a:r>
                      <a:r>
                        <a:rPr lang="en-US" sz="1400" baseline="0" dirty="0" err="1" smtClean="0"/>
                        <a:t>extrinsics</a:t>
                      </a:r>
                      <a:r>
                        <a:rPr lang="en-US" sz="1400" baseline="0" dirty="0" smtClean="0"/>
                        <a:t> from Mongo, loads pose data specific to acuity and camera collections, adds range finder </a:t>
                      </a:r>
                      <a:r>
                        <a:rPr lang="en-US" sz="1400" baseline="0" dirty="0" err="1" smtClean="0"/>
                        <a:t>extrinsics</a:t>
                      </a:r>
                      <a:r>
                        <a:rPr lang="en-US" sz="1400" baseline="0" dirty="0" smtClean="0"/>
                        <a:t> to the extrinsic data, and publishes to </a:t>
                      </a:r>
                      <a:r>
                        <a:rPr lang="en-US" sz="1400" b="1" baseline="0" dirty="0" err="1" smtClean="0"/>
                        <a:t>ExtrinsicData</a:t>
                      </a:r>
                      <a:r>
                        <a:rPr lang="en-US" sz="1400" baseline="0" dirty="0" smtClean="0"/>
                        <a:t> collection</a:t>
                      </a:r>
                      <a:endParaRPr lang="en-US" sz="1400" dirty="0"/>
                    </a:p>
                  </a:txBody>
                  <a:tcPr/>
                </a:tc>
              </a:tr>
              <a:tr h="377504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Scanning/ </a:t>
                      </a:r>
                      <a:r>
                        <a:rPr lang="en-US" sz="1400" b="1" dirty="0" err="1" smtClean="0"/>
                        <a:t>MultiCameraLensStateSelector.wsx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Load acuity + camera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extrinsics</a:t>
                      </a:r>
                      <a:r>
                        <a:rPr lang="en-US" sz="1400" baseline="0" dirty="0" smtClean="0"/>
                        <a:t>, the lens state LUTs, reads Acuity live data, and drives each associated camera lens to the optimal state by interpolating the LUT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058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02"/>
            <a:ext cx="10515600" cy="4900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Acuity-Driven Focus Control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36266" y="169333"/>
            <a:ext cx="5427134" cy="3369204"/>
            <a:chOff x="6366933" y="3445933"/>
            <a:chExt cx="5427134" cy="3369204"/>
          </a:xfrm>
        </p:grpSpPr>
        <p:grpSp>
          <p:nvGrpSpPr>
            <p:cNvPr id="7" name="Group 6"/>
            <p:cNvGrpSpPr/>
            <p:nvPr/>
          </p:nvGrpSpPr>
          <p:grpSpPr>
            <a:xfrm>
              <a:off x="6392333" y="3488266"/>
              <a:ext cx="5351992" cy="3326871"/>
              <a:chOff x="6392333" y="3488266"/>
              <a:chExt cx="5351992" cy="33268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392333" y="3606649"/>
                <a:ext cx="5351992" cy="3208488"/>
              </a:xfrm>
              <a:prstGeom prst="rect">
                <a:avLst/>
              </a:prstGeom>
            </p:spPr>
          </p:pic>
          <p:sp>
            <p:nvSpPr>
              <p:cNvPr id="5" name="TextBox 4"/>
              <p:cNvSpPr txBox="1"/>
              <p:nvPr/>
            </p:nvSpPr>
            <p:spPr>
              <a:xfrm>
                <a:off x="7124687" y="3488266"/>
                <a:ext cx="4193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MultiLensStateCalibrationIntrinsicData.wsx</a:t>
                </a:r>
                <a:endParaRPr lang="en-US" dirty="0"/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6366933" y="3445933"/>
              <a:ext cx="5427134" cy="334433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536266" y="3632050"/>
            <a:ext cx="5427134" cy="2785533"/>
            <a:chOff x="6383866" y="3513667"/>
            <a:chExt cx="5427134" cy="2785533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68533" y="3620042"/>
              <a:ext cx="5013854" cy="257120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8352354" y="3513667"/>
              <a:ext cx="3277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GeneratorMultiLensStateLUT.wsx</a:t>
              </a:r>
              <a:endParaRPr lang="en-US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83866" y="3556000"/>
              <a:ext cx="5427134" cy="2743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8" y="672132"/>
            <a:ext cx="5037667" cy="265924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394584" y="487466"/>
            <a:ext cx="335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RangeFinderCameraExtrinsics.wsx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19086" y="588173"/>
            <a:ext cx="5427134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27" y="3538537"/>
            <a:ext cx="4647652" cy="31357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73067" y="3629078"/>
            <a:ext cx="344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MultiCameraLensStateSelector.wsx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45067" y="3671411"/>
            <a:ext cx="5186646" cy="30028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32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" y="0"/>
            <a:ext cx="10515600" cy="5339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Mobile cart calibration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34000"/>
            <a:ext cx="10515600" cy="6324000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Place 3’x2’ </a:t>
            </a:r>
            <a:r>
              <a:rPr lang="en-US" dirty="0" err="1" smtClean="0"/>
              <a:t>ChAruco</a:t>
            </a:r>
            <a:r>
              <a:rPr lang="en-US" dirty="0" smtClean="0"/>
              <a:t> board at ~14 feet (4.27m)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Determine Acuity reading at which projector is in focus (</a:t>
            </a:r>
            <a:r>
              <a:rPr lang="en-US" b="1" dirty="0" smtClean="0"/>
              <a:t>do not adjust the lens tube</a:t>
            </a:r>
            <a:r>
              <a:rPr lang="en-US" dirty="0" smtClean="0"/>
              <a:t>!  Move the board instead)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You can simply look at the LED screen on the Acuity to view distance.  Be mindful the setting to avoid stale/invalid readings.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off Acuity laser dot (currently manual via the button on the sensor)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Drive lens states to optimal states  : Run </a:t>
            </a:r>
            <a:r>
              <a:rPr lang="en-US" b="1" dirty="0" smtClean="0"/>
              <a:t>Scanning/</a:t>
            </a:r>
            <a:r>
              <a:rPr lang="en-US" b="1" dirty="0" err="1" smtClean="0"/>
              <a:t>SelectOptimalFocusState.wsx</a:t>
            </a:r>
            <a:r>
              <a:rPr lang="en-US" dirty="0" smtClean="0"/>
              <a:t> workflow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Perform </a:t>
            </a:r>
            <a:r>
              <a:rPr lang="en-US" dirty="0" err="1" smtClean="0"/>
              <a:t>intrinsics</a:t>
            </a:r>
            <a:r>
              <a:rPr lang="en-US" dirty="0" smtClean="0"/>
              <a:t> collection with board at this range (Rev 11)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Configuration: arucocalibration_36x24_baumer_physical_board.wsg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30-40 poses at all orientations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If images are too dark, turn up Analog gain or exposure time (&gt;100000) in </a:t>
            </a:r>
            <a:r>
              <a:rPr lang="en-US" dirty="0" err="1" smtClean="0"/>
              <a:t>Baumer</a:t>
            </a:r>
            <a:r>
              <a:rPr lang="en-US" dirty="0" smtClean="0"/>
              <a:t> settings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 current range, update Rev number to create a new set of pose folders specific to Acuity calibration data (Rev 13)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Acuity to </a:t>
            </a:r>
            <a:r>
              <a:rPr lang="en-US" dirty="0" err="1" smtClean="0"/>
              <a:t>Sensorhub</a:t>
            </a:r>
            <a:r>
              <a:rPr lang="en-US" dirty="0" smtClean="0"/>
              <a:t> as well as </a:t>
            </a:r>
            <a:r>
              <a:rPr lang="en-US" dirty="0" err="1" smtClean="0"/>
              <a:t>Aruco</a:t>
            </a:r>
            <a:r>
              <a:rPr lang="en-US" dirty="0" smtClean="0"/>
              <a:t> app (warning; we have current collection issues with dot not aligning with capture time)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Collect a 3-5 poses moving board forward and backward +- 3 inches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Move board back ~1 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Remove Acuity from </a:t>
            </a:r>
            <a:r>
              <a:rPr lang="en-US" dirty="0" err="1" smtClean="0"/>
              <a:t>aruco</a:t>
            </a:r>
            <a:r>
              <a:rPr lang="en-US" dirty="0" smtClean="0"/>
              <a:t>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steps 3, 4, and 5 at this new distance in Rev12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Repeat step 6, 7 and 8 to complete Acuity </a:t>
            </a:r>
            <a:r>
              <a:rPr lang="en-US" dirty="0" err="1" smtClean="0"/>
              <a:t>extrinsics</a:t>
            </a:r>
            <a:r>
              <a:rPr lang="en-US" dirty="0" smtClean="0"/>
              <a:t> collection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Manually copy Rev_11 data into a new folder called Rev_11_12_combined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Copy Rev_12 pose folders into the combined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dynamic </a:t>
            </a:r>
            <a:r>
              <a:rPr lang="en-US" dirty="0" err="1" smtClean="0"/>
              <a:t>intrinsics</a:t>
            </a:r>
            <a:r>
              <a:rPr lang="en-US" dirty="0" smtClean="0"/>
              <a:t>: Run </a:t>
            </a:r>
            <a:r>
              <a:rPr lang="en-US" b="1" dirty="0" err="1" smtClean="0"/>
              <a:t>MultiLensStateCalibrationIntrinsicData.wsx</a:t>
            </a:r>
            <a:r>
              <a:rPr lang="en-US" b="1" dirty="0" smtClean="0"/>
              <a:t> </a:t>
            </a:r>
            <a:r>
              <a:rPr lang="en-US" dirty="0" smtClean="0"/>
              <a:t>workflow on Rev_11_12_combined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dirty="0" err="1" smtClean="0"/>
              <a:t>Baumer</a:t>
            </a:r>
            <a:r>
              <a:rPr lang="en-US" dirty="0" smtClean="0"/>
              <a:t> </a:t>
            </a:r>
            <a:r>
              <a:rPr lang="en-US" dirty="0" err="1" smtClean="0"/>
              <a:t>extrinsics</a:t>
            </a:r>
            <a:r>
              <a:rPr lang="en-US" dirty="0" smtClean="0"/>
              <a:t>: Run </a:t>
            </a:r>
            <a:r>
              <a:rPr lang="en-US" b="1" dirty="0" err="1" smtClean="0"/>
              <a:t>MultiLensStateCalibrationExtrinsicData.wsx</a:t>
            </a:r>
            <a:r>
              <a:rPr lang="en-US" b="1" dirty="0" smtClean="0"/>
              <a:t> </a:t>
            </a:r>
            <a:r>
              <a:rPr lang="en-US" dirty="0" smtClean="0"/>
              <a:t>workflow on Rev_11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Acuity </a:t>
            </a:r>
            <a:r>
              <a:rPr lang="en-US" dirty="0" err="1" smtClean="0"/>
              <a:t>extrinsics</a:t>
            </a:r>
            <a:r>
              <a:rPr lang="en-US" dirty="0" smtClean="0"/>
              <a:t>: Run </a:t>
            </a:r>
            <a:r>
              <a:rPr lang="en-US" b="1" dirty="0" err="1" smtClean="0"/>
              <a:t>RangeFinderCameraExtrinsics.wsx</a:t>
            </a:r>
            <a:r>
              <a:rPr lang="en-US" dirty="0" smtClean="0"/>
              <a:t> workflow on Rev_13 folder.  Pop-ups will ask you to click on the closest true laser dot detection (this is to filter out potential false alarms).  </a:t>
            </a:r>
            <a:r>
              <a:rPr lang="en-US" dirty="0" smtClean="0">
                <a:solidFill>
                  <a:srgbClr val="FF0000"/>
                </a:solidFill>
              </a:rPr>
              <a:t>These detection thresholds are still a work in progress – this is an area for improvement.  If this step is failing, just move onto the next step and the existing </a:t>
            </a:r>
            <a:r>
              <a:rPr lang="en-US" dirty="0" err="1" smtClean="0">
                <a:solidFill>
                  <a:srgbClr val="FF0000"/>
                </a:solidFill>
              </a:rPr>
              <a:t>extrinsics</a:t>
            </a:r>
            <a:r>
              <a:rPr lang="en-US" dirty="0" smtClean="0">
                <a:solidFill>
                  <a:srgbClr val="FF0000"/>
                </a:solidFill>
              </a:rPr>
              <a:t> in the database will be used.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look up table of physical distances to lens states: Run </a:t>
            </a:r>
            <a:r>
              <a:rPr lang="en-US" b="1" dirty="0" err="1" smtClean="0"/>
              <a:t>GeneratorMultiLensStateLUT</a:t>
            </a:r>
            <a:r>
              <a:rPr lang="en-US" dirty="0" smtClean="0"/>
              <a:t> workflow on Rev_11_12_combined folder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Verify </a:t>
            </a:r>
            <a:r>
              <a:rPr lang="en-US" dirty="0" err="1"/>
              <a:t>extrinsics</a:t>
            </a:r>
            <a:r>
              <a:rPr lang="en-US" dirty="0"/>
              <a:t> look sensible by running the calibration </a:t>
            </a:r>
            <a:r>
              <a:rPr lang="en-US" dirty="0" err="1"/>
              <a:t>viz</a:t>
            </a:r>
            <a:r>
              <a:rPr lang="en-US" dirty="0"/>
              <a:t> app from the live metrology launcher 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Done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054800"/>
              </p:ext>
            </p:extLst>
          </p:nvPr>
        </p:nvGraphicFramePr>
        <p:xfrm>
          <a:off x="8044393" y="3142264"/>
          <a:ext cx="3928532" cy="18107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04432"/>
                <a:gridCol w="2324100"/>
              </a:tblGrid>
              <a:tr h="3764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Pose Folders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Purpose</a:t>
                      </a:r>
                      <a:endParaRPr lang="en-US" sz="1400" dirty="0"/>
                    </a:p>
                  </a:txBody>
                  <a:tcPr/>
                </a:tc>
              </a:tr>
              <a:tr h="3764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</a:t>
                      </a:r>
                      <a:r>
                        <a:rPr lang="en-US" sz="1400" baseline="0" dirty="0" smtClean="0"/>
                        <a:t> 11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Baumer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intrinsics</a:t>
                      </a:r>
                      <a:r>
                        <a:rPr lang="en-US" sz="1400" baseline="0" dirty="0" smtClean="0"/>
                        <a:t> + </a:t>
                      </a:r>
                      <a:r>
                        <a:rPr lang="en-US" sz="1400" dirty="0" err="1" smtClean="0"/>
                        <a:t>extrinsics</a:t>
                      </a:r>
                      <a:endParaRPr lang="en-US" sz="1400" dirty="0"/>
                    </a:p>
                  </a:txBody>
                  <a:tcPr/>
                </a:tc>
              </a:tr>
              <a:tr h="3764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 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Baumer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intrinsics</a:t>
                      </a:r>
                      <a:endParaRPr lang="en-US" sz="1400" dirty="0"/>
                    </a:p>
                  </a:txBody>
                  <a:tcPr/>
                </a:tc>
              </a:tr>
              <a:tr h="37648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Rev 13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Acuity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extrinsics</a:t>
                      </a:r>
                      <a:endParaRPr lang="en-US" sz="1400" dirty="0"/>
                    </a:p>
                  </a:txBody>
                  <a:tcPr/>
                </a:tc>
              </a:tr>
              <a:tr h="299578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Rev 11 + 12 combined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/>
                        <a:t>Baumer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intrinsics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809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25479</TotalTime>
  <Words>4292</Words>
  <Application>Microsoft Office PowerPoint</Application>
  <PresentationFormat>Widescreen</PresentationFormat>
  <Paragraphs>888</Paragraphs>
  <Slides>44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Consolas</vt:lpstr>
      <vt:lpstr>Office Theme</vt:lpstr>
      <vt:lpstr>Worksheet</vt:lpstr>
      <vt:lpstr>Live Metrology: Boeing Salt Lake System Integration Lab</vt:lpstr>
      <vt:lpstr>BSL Dev Cell Rail and Sensor Carriage: Overview</vt:lpstr>
      <vt:lpstr>BSL Dev Cell Rail and Sensor Carriage: Technologies</vt:lpstr>
      <vt:lpstr>Scanning Con-Ops</vt:lpstr>
      <vt:lpstr>Focus Controller Integration</vt:lpstr>
      <vt:lpstr>Acuity-Driven Focus Control</vt:lpstr>
      <vt:lpstr>Acuity-Driven Focus Control</vt:lpstr>
      <vt:lpstr>Acuity-Driven Focus Control</vt:lpstr>
      <vt:lpstr>Mobile cart calibration process</vt:lpstr>
      <vt:lpstr>Mobile cart 3DU process 09/20/2018</vt:lpstr>
      <vt:lpstr>Projector Focus Integration</vt:lpstr>
      <vt:lpstr>Projector extrinsics</vt:lpstr>
      <vt:lpstr>High-Level Tasks to Prepare for Linear Rail</vt:lpstr>
      <vt:lpstr>BSL Dev Cell: Replicable Structured Light Configuration</vt:lpstr>
      <vt:lpstr>BSL Dev Cell: Replicable Structured Light Configuration</vt:lpstr>
      <vt:lpstr>BSL Dev Cell Mobile Cart Version 2.0: Sensor Configuration</vt:lpstr>
      <vt:lpstr>BSL Dev Cell Mobile Cart Version 2.0: Network Devices</vt:lpstr>
      <vt:lpstr>Localization via Depth Sensor</vt:lpstr>
      <vt:lpstr>Acuity Extrinsics Methodology</vt:lpstr>
      <vt:lpstr>Depth Derivation</vt:lpstr>
      <vt:lpstr>Depth Derivation Test (3-4-5 triangle)</vt:lpstr>
      <vt:lpstr>Dynamic Intrinsics</vt:lpstr>
      <vt:lpstr>Hierarchical Extrinsic Approach - Resolution-based calibration</vt:lpstr>
      <vt:lpstr>BSL Dev Cell: Vision-Based Calibration of Scanning Cameras - Determining U-Value Sampling Requirement - Determining Repeatability</vt:lpstr>
      <vt:lpstr>BSL Dev Cell: Vision-Based Calibration of Scanning Cameras - Complete Connectivity Graph and Associated U-values</vt:lpstr>
      <vt:lpstr>BSL Dev Cell: Vision-Based Calibration of Scanning Cameras - Connectivity Graph Along U Axis</vt:lpstr>
      <vt:lpstr>BSL Dev Cell: Vision-Based Calibration of Scanning Cameras - Vertical Camera Spacing </vt:lpstr>
      <vt:lpstr>BSL Dev Cell: Supplementing Vision-Based Calibration of Scanning Cameras with Laser Tracker Data: Part I</vt:lpstr>
      <vt:lpstr>BSL Dev Cell: Supplementing Vision-Based Calibration of Scanning Cameras with Laser Tracker Data: Part II</vt:lpstr>
      <vt:lpstr>BACKUP</vt:lpstr>
      <vt:lpstr>PowerPoint Presentation</vt:lpstr>
      <vt:lpstr>Decisions</vt:lpstr>
      <vt:lpstr>PowerPoint Presentation</vt:lpstr>
      <vt:lpstr>Area of interest</vt:lpstr>
      <vt:lpstr>PowerPoint Presentation</vt:lpstr>
      <vt:lpstr>Carriage Sensor Package</vt:lpstr>
      <vt:lpstr>Carriage Sensor Package</vt:lpstr>
      <vt:lpstr>Carriage Devices</vt:lpstr>
      <vt:lpstr>Lens Considerations</vt:lpstr>
      <vt:lpstr>PowerPoint Presentation</vt:lpstr>
      <vt:lpstr>BSL Dev Cell: Structured Light Configuration</vt:lpstr>
      <vt:lpstr>PowerPoint Presentation</vt:lpstr>
      <vt:lpstr>Rail Length Requirement</vt:lpstr>
      <vt:lpstr>Linear Scanning Requirement</vt:lpstr>
    </vt:vector>
  </TitlesOfParts>
  <Company>The Boeing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Ingram, Luke C</dc:creator>
  <cp:lastModifiedBy>Ingram, Luke C</cp:lastModifiedBy>
  <cp:revision>561</cp:revision>
  <cp:lastPrinted>2018-07-25T18:55:37Z</cp:lastPrinted>
  <dcterms:created xsi:type="dcterms:W3CDTF">2018-02-15T17:37:35Z</dcterms:created>
  <dcterms:modified xsi:type="dcterms:W3CDTF">2018-10-18T11:31:44Z</dcterms:modified>
</cp:coreProperties>
</file>